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Economica"/>
      <p:regular r:id="rId27"/>
      <p:bold r:id="rId28"/>
      <p:italic r:id="rId29"/>
      <p:boldItalic r:id="rId30"/>
    </p:embeddedFont>
    <p:embeddedFont>
      <p:font typeface="Roboto"/>
      <p:regular r:id="rId31"/>
      <p:bold r:id="rId32"/>
      <p:italic r:id="rId33"/>
      <p:boldItalic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Economica-bold.fntdata"/><Relationship Id="rId27" Type="http://schemas.openxmlformats.org/officeDocument/2006/relationships/font" Target="fonts/Economic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Economica-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font" Target="fonts/Economica-boldItalic.fntdata"/><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OpenSans-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OpenSans-italic.fntdata"/><Relationship Id="rId14" Type="http://schemas.openxmlformats.org/officeDocument/2006/relationships/slide" Target="slides/slide9.xml"/><Relationship Id="rId36" Type="http://schemas.openxmlformats.org/officeDocument/2006/relationships/font" Target="fonts/OpenSans-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pen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jpg>
</file>

<file path=ppt/media/image16.jpg>
</file>

<file path=ppt/media/image17.jpg>
</file>

<file path=ppt/media/image18.png>
</file>

<file path=ppt/media/image19.png>
</file>

<file path=ppt/media/image2.jpg>
</file>

<file path=ppt/media/image20.png>
</file>

<file path=ppt/media/image21.jpg>
</file>

<file path=ppt/media/image22.png>
</file>

<file path=ppt/media/image23.png>
</file>

<file path=ppt/media/image24.jpg>
</file>

<file path=ppt/media/image25.jpg>
</file>

<file path=ppt/media/image26.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e7aa6461b2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e7aa6461b2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e7abb9a55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e7abb9a55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7f266e0c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7f266e0c1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7f266e0c1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7f266e0c1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7f266e0c1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7f266e0c1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7f266e0c1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7f266e0c1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7f266e0c1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7f266e0c1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7f266e0c1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7f266e0c1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7f266e0c14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7f266e0c1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7f266e0c1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7f266e0c1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e7b1a5bd1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e7b1a5bd1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7f266e0c14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7f266e0c1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f65ddd74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7f65ddd74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e7b1a5bd1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e7b1a5bd1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e7b1a5bd1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e7b1a5bd1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7f460392b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7f460392b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e7aa6461b2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e7aa6461b2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e7aa6461b2_2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e7aa6461b2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e7aa6461b2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e7aa6461b2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e7aa6461b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e7aa6461b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jpg"/><Relationship Id="rId4" Type="http://schemas.openxmlformats.org/officeDocument/2006/relationships/image" Target="../media/image16.jpg"/><Relationship Id="rId5" Type="http://schemas.openxmlformats.org/officeDocument/2006/relationships/image" Target="../media/image15.jpg"/><Relationship Id="rId6"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www.youtube.com/watch?v=H-jxTzFrnpg" TargetMode="External"/><Relationship Id="rId4" Type="http://schemas.openxmlformats.org/officeDocument/2006/relationships/image" Target="../media/image1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png"/><Relationship Id="rId4" Type="http://schemas.openxmlformats.org/officeDocument/2006/relationships/image" Target="../media/image7.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8.png"/><Relationship Id="rId5" Type="http://schemas.openxmlformats.org/officeDocument/2006/relationships/image" Target="../media/image18.png"/><Relationship Id="rId6" Type="http://schemas.openxmlformats.org/officeDocument/2006/relationships/image" Target="../media/image5.png"/><Relationship Id="rId7"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t"/>
              <a:t>Välised andmekandjad</a:t>
            </a:r>
            <a:endParaRPr/>
          </a:p>
        </p:txBody>
      </p:sp>
      <p:sp>
        <p:nvSpPr>
          <p:cNvPr id="63" name="Google Shape;63;p13"/>
          <p:cNvSpPr txBox="1"/>
          <p:nvPr>
            <p:ph idx="1" type="subTitle"/>
          </p:nvPr>
        </p:nvSpPr>
        <p:spPr>
          <a:xfrm>
            <a:off x="3044700" y="3630955"/>
            <a:ext cx="3054600" cy="701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t" sz="2000">
                <a:latin typeface="Arial"/>
                <a:ea typeface="Arial"/>
                <a:cs typeface="Arial"/>
                <a:sym typeface="Arial"/>
              </a:rPr>
              <a:t>Eke, Kaur, Maiki, Sander</a:t>
            </a:r>
            <a:endParaRPr sz="2000">
              <a:latin typeface="Arial"/>
              <a:ea typeface="Arial"/>
              <a:cs typeface="Arial"/>
              <a:sym typeface="Arial"/>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311700" y="308250"/>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Huvitavad faktid</a:t>
            </a:r>
            <a:endParaRPr/>
          </a:p>
        </p:txBody>
      </p:sp>
      <p:sp>
        <p:nvSpPr>
          <p:cNvPr id="131" name="Google Shape;131;p22"/>
          <p:cNvSpPr txBox="1"/>
          <p:nvPr>
            <p:ph idx="1" type="body"/>
          </p:nvPr>
        </p:nvSpPr>
        <p:spPr>
          <a:xfrm>
            <a:off x="311700" y="1225225"/>
            <a:ext cx="8520600" cy="3354000"/>
          </a:xfrm>
          <a:prstGeom prst="rect">
            <a:avLst/>
          </a:prstGeom>
        </p:spPr>
        <p:txBody>
          <a:bodyPr anchorCtr="0" anchor="ctr" bIns="91425" lIns="91425" spcFirstLastPara="1" rIns="91425" wrap="square" tIns="91425">
            <a:normAutofit/>
          </a:bodyPr>
          <a:lstStyle/>
          <a:p>
            <a:pPr indent="-330200" lvl="0" marL="457200" rtl="0" algn="l">
              <a:spcBef>
                <a:spcPts val="0"/>
              </a:spcBef>
              <a:spcAft>
                <a:spcPts val="0"/>
              </a:spcAft>
              <a:buSzPts val="1600"/>
              <a:buFont typeface="Arial"/>
              <a:buChar char="★"/>
            </a:pPr>
            <a:r>
              <a:rPr lang="et" sz="1600">
                <a:latin typeface="Arial"/>
                <a:ea typeface="Arial"/>
                <a:cs typeface="Arial"/>
                <a:sym typeface="Arial"/>
              </a:rPr>
              <a:t>Esimeste SSD ketaste eest, mis massidele toodeti, tuli mõne GB eest tuli maksta võimsa sülearvuti või lausa auto hinda</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t" sz="1600">
                <a:latin typeface="Arial"/>
                <a:ea typeface="Arial"/>
                <a:cs typeface="Arial"/>
                <a:sym typeface="Arial"/>
              </a:rPr>
              <a:t>Suurima mahutavusega SSD mis hetkel saadaval on 100TB ExaDrive ja maksab 40,000$</a:t>
            </a:r>
            <a:endParaRPr sz="1600">
              <a:latin typeface="Arial"/>
              <a:ea typeface="Arial"/>
              <a:cs typeface="Arial"/>
              <a:sym typeface="Arial"/>
            </a:endParaRPr>
          </a:p>
          <a:p>
            <a:pPr indent="0" lvl="0" marL="457200" rtl="0" algn="l">
              <a:spcBef>
                <a:spcPts val="1200"/>
              </a:spcBef>
              <a:spcAft>
                <a:spcPts val="1200"/>
              </a:spcAft>
              <a:buNone/>
            </a:pPr>
            <a:r>
              <a:t/>
            </a:r>
            <a:endParaRPr sz="1600">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3"/>
          <p:cNvPicPr preferRelativeResize="0"/>
          <p:nvPr/>
        </p:nvPicPr>
        <p:blipFill>
          <a:blip r:embed="rId3">
            <a:alphaModFix/>
          </a:blip>
          <a:stretch>
            <a:fillRect/>
          </a:stretch>
        </p:blipFill>
        <p:spPr>
          <a:xfrm>
            <a:off x="5847550" y="374199"/>
            <a:ext cx="1840325" cy="2103975"/>
          </a:xfrm>
          <a:prstGeom prst="rect">
            <a:avLst/>
          </a:prstGeom>
          <a:noFill/>
          <a:ln>
            <a:noFill/>
          </a:ln>
        </p:spPr>
      </p:pic>
      <p:pic>
        <p:nvPicPr>
          <p:cNvPr id="137" name="Google Shape;137;p23"/>
          <p:cNvPicPr preferRelativeResize="0"/>
          <p:nvPr/>
        </p:nvPicPr>
        <p:blipFill>
          <a:blip r:embed="rId4">
            <a:alphaModFix/>
          </a:blip>
          <a:stretch>
            <a:fillRect/>
          </a:stretch>
        </p:blipFill>
        <p:spPr>
          <a:xfrm>
            <a:off x="3001188" y="2683063"/>
            <a:ext cx="3407200" cy="2044325"/>
          </a:xfrm>
          <a:prstGeom prst="rect">
            <a:avLst/>
          </a:prstGeom>
          <a:noFill/>
          <a:ln>
            <a:noFill/>
          </a:ln>
        </p:spPr>
      </p:pic>
      <p:pic>
        <p:nvPicPr>
          <p:cNvPr id="138" name="Google Shape;138;p23"/>
          <p:cNvPicPr preferRelativeResize="0"/>
          <p:nvPr/>
        </p:nvPicPr>
        <p:blipFill>
          <a:blip r:embed="rId5">
            <a:alphaModFix/>
          </a:blip>
          <a:stretch>
            <a:fillRect/>
          </a:stretch>
        </p:blipFill>
        <p:spPr>
          <a:xfrm>
            <a:off x="1570800" y="397274"/>
            <a:ext cx="3659949" cy="2057825"/>
          </a:xfrm>
          <a:prstGeom prst="rect">
            <a:avLst/>
          </a:prstGeom>
          <a:noFill/>
          <a:ln>
            <a:noFill/>
          </a:ln>
        </p:spPr>
      </p:pic>
      <p:pic>
        <p:nvPicPr>
          <p:cNvPr id="139" name="Google Shape;139;p23"/>
          <p:cNvPicPr preferRelativeResize="0"/>
          <p:nvPr/>
        </p:nvPicPr>
        <p:blipFill>
          <a:blip r:embed="rId6">
            <a:alphaModFix/>
          </a:blip>
          <a:stretch>
            <a:fillRect/>
          </a:stretch>
        </p:blipFill>
        <p:spPr>
          <a:xfrm>
            <a:off x="425450" y="2571749"/>
            <a:ext cx="2266951" cy="22669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Optilised andmekandjad</a:t>
            </a:r>
            <a:endParaRPr/>
          </a:p>
        </p:txBody>
      </p:sp>
      <p:sp>
        <p:nvSpPr>
          <p:cNvPr id="145" name="Google Shape;145;p2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3050"/>
          </a:p>
          <a:p>
            <a:pPr indent="0" lvl="0" marL="0" rtl="0" algn="l">
              <a:spcBef>
                <a:spcPts val="1200"/>
              </a:spcBef>
              <a:spcAft>
                <a:spcPts val="1200"/>
              </a:spcAft>
              <a:buNone/>
            </a:pPr>
            <a:r>
              <a:t/>
            </a:r>
            <a:endParaRPr/>
          </a:p>
        </p:txBody>
      </p:sp>
      <p:sp>
        <p:nvSpPr>
          <p:cNvPr id="146" name="Google Shape;146;p24"/>
          <p:cNvSpPr txBox="1"/>
          <p:nvPr/>
        </p:nvSpPr>
        <p:spPr>
          <a:xfrm>
            <a:off x="523350" y="1461450"/>
            <a:ext cx="3584700" cy="28539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chemeClr val="dk1"/>
              </a:buClr>
              <a:buSzPts val="1600"/>
              <a:buFont typeface="Arial"/>
              <a:buChar char="★"/>
            </a:pPr>
            <a:r>
              <a:rPr lang="et" sz="1600">
                <a:solidFill>
                  <a:schemeClr val="dk1"/>
                </a:solidFill>
              </a:rPr>
              <a:t>Esimene analoog optiline andmekandja valmistati 1884</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Arial"/>
              <a:buChar char="★"/>
            </a:pPr>
            <a:r>
              <a:rPr lang="et" sz="1600">
                <a:solidFill>
                  <a:schemeClr val="dk1"/>
                </a:solidFill>
              </a:rPr>
              <a:t>Digitaalne optiline andmekandja toimib lugemiseks ja kirjutamiseks kasutades </a:t>
            </a:r>
            <a:r>
              <a:rPr b="1" lang="et" sz="1600">
                <a:solidFill>
                  <a:schemeClr val="dk1"/>
                </a:solidFill>
              </a:rPr>
              <a:t>laserit</a:t>
            </a:r>
            <a:endParaRPr b="1" sz="1600">
              <a:solidFill>
                <a:schemeClr val="dk1"/>
              </a:solidFill>
            </a:endParaRPr>
          </a:p>
          <a:p>
            <a:pPr indent="-330200" lvl="0" marL="457200" rtl="0" algn="l">
              <a:lnSpc>
                <a:spcPct val="150000"/>
              </a:lnSpc>
              <a:spcBef>
                <a:spcPts val="0"/>
              </a:spcBef>
              <a:spcAft>
                <a:spcPts val="0"/>
              </a:spcAft>
              <a:buClr>
                <a:schemeClr val="dk1"/>
              </a:buClr>
              <a:buSzPts val="1600"/>
              <a:buFont typeface="Open Sans"/>
              <a:buChar char="★"/>
            </a:pPr>
            <a:r>
              <a:rPr lang="et" sz="1600">
                <a:solidFill>
                  <a:schemeClr val="dk1"/>
                </a:solidFill>
              </a:rPr>
              <a:t>Mitme plastkihi vahel on läikiv peamiselt metallisulamist kiht</a:t>
            </a:r>
            <a:endParaRPr sz="1600">
              <a:solidFill>
                <a:schemeClr val="dk1"/>
              </a:solidFill>
            </a:endParaRPr>
          </a:p>
        </p:txBody>
      </p:sp>
      <p:sp>
        <p:nvSpPr>
          <p:cNvPr id="147" name="Google Shape;147;p24"/>
          <p:cNvSpPr txBox="1"/>
          <p:nvPr/>
        </p:nvSpPr>
        <p:spPr>
          <a:xfrm>
            <a:off x="5879575" y="4719800"/>
            <a:ext cx="4575900" cy="17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t" sz="900">
                <a:solidFill>
                  <a:srgbClr val="30272E"/>
                </a:solidFill>
                <a:highlight>
                  <a:srgbClr val="FFFFFF"/>
                </a:highlight>
              </a:rPr>
              <a:t>https://www.flickr.com/photos/61423903@N06/6060382452</a:t>
            </a:r>
            <a:endParaRPr sz="900"/>
          </a:p>
        </p:txBody>
      </p:sp>
      <p:pic>
        <p:nvPicPr>
          <p:cNvPr id="148" name="Google Shape;148;p24"/>
          <p:cNvPicPr preferRelativeResize="0"/>
          <p:nvPr/>
        </p:nvPicPr>
        <p:blipFill>
          <a:blip r:embed="rId3">
            <a:alphaModFix/>
          </a:blip>
          <a:stretch>
            <a:fillRect/>
          </a:stretch>
        </p:blipFill>
        <p:spPr>
          <a:xfrm>
            <a:off x="5320850" y="0"/>
            <a:ext cx="3823150" cy="47864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Kuidas toimivad?</a:t>
            </a:r>
            <a:endParaRPr/>
          </a:p>
        </p:txBody>
      </p:sp>
      <p:sp>
        <p:nvSpPr>
          <p:cNvPr id="154" name="Google Shape;154;p2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30200" lvl="0" marL="457200" rtl="0" algn="just">
              <a:lnSpc>
                <a:spcPct val="150000"/>
              </a:lnSpc>
              <a:spcBef>
                <a:spcPts val="0"/>
              </a:spcBef>
              <a:spcAft>
                <a:spcPts val="0"/>
              </a:spcAft>
              <a:buSzPts val="1600"/>
              <a:buFont typeface="Arial"/>
              <a:buChar char="★"/>
            </a:pPr>
            <a:r>
              <a:rPr lang="et" sz="1600">
                <a:highlight>
                  <a:srgbClr val="FFFFFF"/>
                </a:highlight>
                <a:latin typeface="Arial"/>
                <a:ea typeface="Arial"/>
                <a:cs typeface="Arial"/>
                <a:sym typeface="Arial"/>
              </a:rPr>
              <a:t>Ostes andmetega optilise ketta, on andmed sinna sisemisele kihile pressitud,</a:t>
            </a:r>
            <a:br>
              <a:rPr lang="et" sz="1600">
                <a:highlight>
                  <a:srgbClr val="FFFFFF"/>
                </a:highlight>
                <a:latin typeface="Arial"/>
                <a:ea typeface="Arial"/>
                <a:cs typeface="Arial"/>
                <a:sym typeface="Arial"/>
              </a:rPr>
            </a:br>
            <a:r>
              <a:rPr lang="et" sz="1600">
                <a:highlight>
                  <a:srgbClr val="FFFFFF"/>
                </a:highlight>
                <a:latin typeface="Arial"/>
                <a:ea typeface="Arial"/>
                <a:cs typeface="Arial"/>
                <a:sym typeface="Arial"/>
              </a:rPr>
              <a:t>mis on vastupidavamad ajale kui ise kirjutatavad optilised plaadid</a:t>
            </a:r>
            <a:endParaRPr sz="1600">
              <a:highlight>
                <a:srgbClr val="FFFFFF"/>
              </a:highlight>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highlight>
                  <a:srgbClr val="FFFFFF"/>
                </a:highlight>
                <a:latin typeface="Arial"/>
                <a:ea typeface="Arial"/>
                <a:cs typeface="Arial"/>
                <a:sym typeface="Arial"/>
              </a:rPr>
              <a:t>Mikroskoopiline spiraalne visuaalne rada, laseriga salvestatakse</a:t>
            </a:r>
            <a:br>
              <a:rPr lang="et" sz="1600">
                <a:highlight>
                  <a:srgbClr val="FFFFFF"/>
                </a:highlight>
                <a:latin typeface="Arial"/>
                <a:ea typeface="Arial"/>
                <a:cs typeface="Arial"/>
                <a:sym typeface="Arial"/>
              </a:rPr>
            </a:br>
            <a:r>
              <a:rPr lang="et" sz="1600">
                <a:highlight>
                  <a:srgbClr val="FFFFFF"/>
                </a:highlight>
                <a:latin typeface="Arial"/>
                <a:ea typeface="Arial"/>
                <a:cs typeface="Arial"/>
                <a:sym typeface="Arial"/>
              </a:rPr>
              <a:t>andmed erinevate pikkusega punktide ja kriipsudena plaadi</a:t>
            </a:r>
            <a:br>
              <a:rPr lang="et" sz="1600">
                <a:highlight>
                  <a:srgbClr val="FFFFFF"/>
                </a:highlight>
                <a:latin typeface="Arial"/>
                <a:ea typeface="Arial"/>
                <a:cs typeface="Arial"/>
                <a:sym typeface="Arial"/>
              </a:rPr>
            </a:br>
            <a:r>
              <a:rPr lang="et" sz="1600">
                <a:highlight>
                  <a:srgbClr val="FFFFFF"/>
                </a:highlight>
                <a:latin typeface="Arial"/>
                <a:ea typeface="Arial"/>
                <a:cs typeface="Arial"/>
                <a:sym typeface="Arial"/>
              </a:rPr>
              <a:t>metallkihile on binaarkoodina (0 ja 1)</a:t>
            </a:r>
            <a:endParaRPr sz="1600">
              <a:highlight>
                <a:srgbClr val="FFFFFF"/>
              </a:highlight>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Vajab eraldi seadet, et lugeda või kirjutada andmeid.</a:t>
            </a:r>
            <a:br>
              <a:rPr lang="et" sz="1600">
                <a:latin typeface="Arial"/>
                <a:ea typeface="Arial"/>
                <a:cs typeface="Arial"/>
                <a:sym typeface="Arial"/>
              </a:rPr>
            </a:br>
            <a:r>
              <a:rPr lang="et" sz="1600">
                <a:latin typeface="Arial"/>
                <a:ea typeface="Arial"/>
                <a:cs typeface="Arial"/>
                <a:sym typeface="Arial"/>
              </a:rPr>
              <a:t>CD lugeja, DVD lugeja, Blu-Ray lugeja</a:t>
            </a:r>
            <a:endParaRPr sz="1600">
              <a:latin typeface="Arial"/>
              <a:ea typeface="Arial"/>
              <a:cs typeface="Arial"/>
              <a:sym typeface="Arial"/>
            </a:endParaRPr>
          </a:p>
          <a:p>
            <a:pPr indent="-330200" lvl="0" marL="457200" rtl="0" algn="l">
              <a:spcBef>
                <a:spcPts val="0"/>
              </a:spcBef>
              <a:spcAft>
                <a:spcPts val="0"/>
              </a:spcAft>
              <a:buSzPts val="1600"/>
              <a:buChar char="★"/>
            </a:pPr>
            <a:r>
              <a:rPr lang="et" sz="1600"/>
              <a:t>Populaarsemad formaadid: CD, DVD, Blu-Ray</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 </a:t>
            </a:r>
            <a:endParaRPr/>
          </a:p>
        </p:txBody>
      </p:sp>
      <p:sp>
        <p:nvSpPr>
          <p:cNvPr id="160" name="Google Shape;160;p26"/>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t"/>
              <a:t> </a:t>
            </a:r>
            <a:endParaRPr/>
          </a:p>
        </p:txBody>
      </p:sp>
      <p:pic>
        <p:nvPicPr>
          <p:cNvPr descr="LaserDisc, CD, DVD, Blu-ray are all one big happy family - with the exception of HD DVD, which was disinherited for being too stubborn. This video explains how these optical discs work in practical terms.&#10;&#10;A couple of things have been left out for the sake of simplicity and/or brevity. For instance, Blu-ray discs are layered differently from their predecessors. Where CDs have a thick transparent layer and a thin supportive back layer, Blu-ray are opposite. The transparent layer is much stronger than those of CDs due to new technologies, and with a thicker back layer BDs are stronger and cheaper to produce. Also, problems with the laser light misreading the data due to errors in the transparent material, has been reduced.&#10;&#10;Another thing I omitted from the animation was the fact that the laser and photocell move together, across the disc. I'm still on the fence if this is interesting or important and chose to leave it out due to time restraints (my own, not the video's).&#10;&#10;HD DVD was very short-lived, only being actively produced between 2006 and 2008, when it was abandoned and the HD DVD group was dissolved. BD had won. Ultra HD Blu-ray seems poised to supersede Blu-ray in the near future, but if you ask me it's a pretty cumbersome name, for now.&#10;&#10;🌏🌍🌎  Care to add your own language in subtitles?&#10;http://www.youtube.com/timedtext_video?v=H-jxTzFrnpg&amp;ref=share&#10;&#10;Awesome:&#10;▶▶ Become a patron: https://www.patreon.com/sebvandenbrink&#10;▶ Subscribe: https://www.youtube.com/channel/UCyD3sEJLC52UzR1wjtclsPw/?sub_confirmation=1&#10;&#10;Get in touch:&#10;▶ Twitter: http://www.twitter.com/sebvandenbrink&#10;▶ Facebook: http://www.facebook.com/sebvandenbrink&#10;▶ Reddit: http://www.facebook.com/u/sebasvandenbrink&#10;▶ Instagram: http://www.instagram.com/sebvandenbrink&#10;&#10;Sources:&#10;https://en.wikipedia.org/wiki/Optical_disc&#10;http://electronics.howstuffworks.com/blu-ray1.htm&#10;http://www.explainthatstuff.com/cdplayers.html" id="161" name="Google Shape;161;p26" title="How Does Blu-ray Work? - LaserDisc, CD, DVD, Blu-ray Explained">
            <a:hlinkClick r:id="rId3"/>
          </p:cNvPr>
          <p:cNvPicPr preferRelativeResize="0"/>
          <p:nvPr/>
        </p:nvPicPr>
        <p:blipFill>
          <a:blip r:embed="rId4">
            <a:alphaModFix/>
          </a:blip>
          <a:stretch>
            <a:fillRect/>
          </a:stretch>
        </p:blipFill>
        <p:spPr>
          <a:xfrm>
            <a:off x="561625" y="315925"/>
            <a:ext cx="8057925" cy="45325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CD</a:t>
            </a:r>
            <a:endParaRPr/>
          </a:p>
        </p:txBody>
      </p:sp>
      <p:sp>
        <p:nvSpPr>
          <p:cNvPr id="167" name="Google Shape;167;p2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lnSpc>
                <a:spcPct val="150000"/>
              </a:lnSpc>
              <a:spcBef>
                <a:spcPts val="0"/>
              </a:spcBef>
              <a:spcAft>
                <a:spcPts val="0"/>
              </a:spcAft>
              <a:buSzPts val="1800"/>
              <a:buFont typeface="Arial"/>
              <a:buChar char="★"/>
            </a:pPr>
            <a:r>
              <a:rPr lang="et" sz="1600">
                <a:latin typeface="Arial"/>
                <a:ea typeface="Arial"/>
                <a:cs typeface="Arial"/>
                <a:sym typeface="Arial"/>
              </a:rPr>
              <a:t>1980. aastal sai CD standardiks 120mm läbimõõt, paksus 1,2mm, keskel on 15mm auk</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700 MB maht, 74 min muusikat</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highlight>
                  <a:srgbClr val="FFFFFF"/>
                </a:highlight>
                <a:latin typeface="Arial"/>
                <a:ea typeface="Arial"/>
                <a:cs typeface="Arial"/>
                <a:sym typeface="Arial"/>
              </a:rPr>
              <a:t>CD lugemiseks infrapunast laserit sagedusega 780-870 nm</a:t>
            </a:r>
            <a:endParaRPr sz="1600">
              <a:highlight>
                <a:srgbClr val="FFFFFF"/>
              </a:highlight>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highlight>
                  <a:srgbClr val="FFFFFF"/>
                </a:highlight>
                <a:latin typeface="Arial"/>
                <a:ea typeface="Arial"/>
                <a:cs typeface="Arial"/>
                <a:sym typeface="Arial"/>
              </a:rPr>
              <a:t>Andmete lugemist alustatakse keskelt liikudes serva poole</a:t>
            </a:r>
            <a:endParaRPr sz="1600">
              <a:highlight>
                <a:srgbClr val="FFFFFF"/>
              </a:highlight>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highlight>
                  <a:srgbClr val="FFFFFF"/>
                </a:highlight>
                <a:latin typeface="Arial"/>
                <a:ea typeface="Arial"/>
                <a:cs typeface="Arial"/>
                <a:sym typeface="Arial"/>
              </a:rPr>
              <a:t>Esimesed muusika CD-d tulid müügile 1982 (ABBA)</a:t>
            </a:r>
            <a:endParaRPr sz="1600">
              <a:highlight>
                <a:srgbClr val="FFFFFF"/>
              </a:highlight>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solidFill>
                  <a:srgbClr val="202122"/>
                </a:solidFill>
                <a:highlight>
                  <a:srgbClr val="FFFFFF"/>
                </a:highlight>
                <a:latin typeface="Arial"/>
                <a:ea typeface="Arial"/>
                <a:cs typeface="Arial"/>
                <a:sym typeface="Arial"/>
              </a:rPr>
              <a:t>1982 aastal suutis CD hoida kordades rohkem andmeid</a:t>
            </a:r>
            <a:br>
              <a:rPr lang="et" sz="1600">
                <a:solidFill>
                  <a:srgbClr val="202122"/>
                </a:solidFill>
                <a:highlight>
                  <a:srgbClr val="FFFFFF"/>
                </a:highlight>
                <a:latin typeface="Arial"/>
                <a:ea typeface="Arial"/>
                <a:cs typeface="Arial"/>
                <a:sym typeface="Arial"/>
              </a:rPr>
            </a:br>
            <a:r>
              <a:rPr lang="et" sz="1600">
                <a:solidFill>
                  <a:srgbClr val="202122"/>
                </a:solidFill>
                <a:highlight>
                  <a:srgbClr val="FFFFFF"/>
                </a:highlight>
                <a:latin typeface="Arial"/>
                <a:ea typeface="Arial"/>
                <a:cs typeface="Arial"/>
                <a:sym typeface="Arial"/>
              </a:rPr>
              <a:t>kui kõvaketas isiklikus arvutites (10 MB)</a:t>
            </a:r>
            <a:endParaRPr sz="1600">
              <a:solidFill>
                <a:srgbClr val="202122"/>
              </a:solidFill>
              <a:highlight>
                <a:srgbClr val="FFFFFF"/>
              </a:highlight>
              <a:latin typeface="Arial"/>
              <a:ea typeface="Arial"/>
              <a:cs typeface="Arial"/>
              <a:sym typeface="Arial"/>
            </a:endParaRPr>
          </a:p>
          <a:p>
            <a:pPr indent="-330200" lvl="0" marL="457200" rtl="0" algn="just">
              <a:lnSpc>
                <a:spcPct val="150000"/>
              </a:lnSpc>
              <a:spcBef>
                <a:spcPts val="0"/>
              </a:spcBef>
              <a:spcAft>
                <a:spcPts val="0"/>
              </a:spcAft>
              <a:buClr>
                <a:srgbClr val="202122"/>
              </a:buClr>
              <a:buSzPts val="1600"/>
              <a:buFont typeface="Arial"/>
              <a:buChar char="★"/>
            </a:pPr>
            <a:r>
              <a:rPr lang="et" sz="1600">
                <a:solidFill>
                  <a:srgbClr val="202122"/>
                </a:solidFill>
                <a:highlight>
                  <a:srgbClr val="FFFFFF"/>
                </a:highlight>
                <a:latin typeface="Arial"/>
                <a:ea typeface="Arial"/>
                <a:cs typeface="Arial"/>
                <a:sym typeface="Arial"/>
              </a:rPr>
              <a:t>Pöörleb 500 pööret minutis.</a:t>
            </a:r>
            <a:endParaRPr sz="1600">
              <a:solidFill>
                <a:srgbClr val="202122"/>
              </a:solidFill>
              <a:highlight>
                <a:srgbClr val="FFFFFF"/>
              </a:highlight>
              <a:latin typeface="Arial"/>
              <a:ea typeface="Arial"/>
              <a:cs typeface="Arial"/>
              <a:sym typeface="Arial"/>
            </a:endParaRPr>
          </a:p>
        </p:txBody>
      </p:sp>
      <p:sp>
        <p:nvSpPr>
          <p:cNvPr id="168" name="Google Shape;168;p27"/>
          <p:cNvSpPr txBox="1"/>
          <p:nvPr/>
        </p:nvSpPr>
        <p:spPr>
          <a:xfrm>
            <a:off x="5178950" y="4744425"/>
            <a:ext cx="4292100" cy="19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t" sz="900">
                <a:latin typeface="Open Sans"/>
                <a:ea typeface="Open Sans"/>
                <a:cs typeface="Open Sans"/>
                <a:sym typeface="Open Sans"/>
              </a:rPr>
              <a:t>https://www.freepik.com/free-vector/realistic-cd-mockup_1131913.htm</a:t>
            </a:r>
            <a:endParaRPr sz="900">
              <a:latin typeface="Open Sans"/>
              <a:ea typeface="Open Sans"/>
              <a:cs typeface="Open Sans"/>
              <a:sym typeface="Open Sans"/>
            </a:endParaRPr>
          </a:p>
        </p:txBody>
      </p:sp>
      <p:pic>
        <p:nvPicPr>
          <p:cNvPr id="169" name="Google Shape;169;p27"/>
          <p:cNvPicPr preferRelativeResize="0"/>
          <p:nvPr/>
        </p:nvPicPr>
        <p:blipFill>
          <a:blip r:embed="rId3">
            <a:alphaModFix/>
          </a:blip>
          <a:stretch>
            <a:fillRect/>
          </a:stretch>
        </p:blipFill>
        <p:spPr>
          <a:xfrm>
            <a:off x="6519025" y="1954250"/>
            <a:ext cx="2624973" cy="262497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Huvitavad faktid</a:t>
            </a:r>
            <a:endParaRPr/>
          </a:p>
        </p:txBody>
      </p:sp>
      <p:sp>
        <p:nvSpPr>
          <p:cNvPr id="175" name="Google Shape;175;p28"/>
          <p:cNvSpPr txBox="1"/>
          <p:nvPr>
            <p:ph idx="1" type="body"/>
          </p:nvPr>
        </p:nvSpPr>
        <p:spPr>
          <a:xfrm>
            <a:off x="311700" y="1147225"/>
            <a:ext cx="8520600" cy="33540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SzPts val="1600"/>
              <a:buFont typeface="Arial"/>
              <a:buChar char="★"/>
            </a:pPr>
            <a:r>
              <a:rPr lang="et" sz="1600">
                <a:highlight>
                  <a:srgbClr val="FFFFFF"/>
                </a:highlight>
                <a:latin typeface="Arial"/>
                <a:ea typeface="Arial"/>
                <a:cs typeface="Arial"/>
                <a:sym typeface="Arial"/>
              </a:rPr>
              <a:t>Muusika CD osakaal maailma muusika müügist tipphetkel - 2002 - 95%</a:t>
            </a:r>
            <a:endParaRPr sz="1600">
              <a:highlight>
                <a:srgbClr val="FFFFFF"/>
              </a:highlight>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highlight>
                  <a:srgbClr val="FFFFFF"/>
                </a:highlight>
                <a:latin typeface="Arial"/>
                <a:ea typeface="Arial"/>
                <a:cs typeface="Arial"/>
                <a:sym typeface="Arial"/>
              </a:rPr>
              <a:t>Muusika CD-d rekordarv müüdud albumit on Michael Jacksoni Thriller </a:t>
            </a:r>
            <a:br>
              <a:rPr lang="et" sz="1600">
                <a:highlight>
                  <a:srgbClr val="FFFFFF"/>
                </a:highlight>
                <a:latin typeface="Arial"/>
                <a:ea typeface="Arial"/>
                <a:cs typeface="Arial"/>
                <a:sym typeface="Arial"/>
              </a:rPr>
            </a:br>
            <a:r>
              <a:rPr lang="et" sz="1600">
                <a:highlight>
                  <a:srgbClr val="FFFFFF"/>
                </a:highlight>
                <a:latin typeface="Arial"/>
                <a:ea typeface="Arial"/>
                <a:cs typeface="Arial"/>
                <a:sym typeface="Arial"/>
              </a:rPr>
              <a:t>üle 50 miljoni</a:t>
            </a:r>
            <a:endParaRPr sz="1600">
              <a:highlight>
                <a:srgbClr val="FFFFFF"/>
              </a:highlight>
              <a:latin typeface="Arial"/>
              <a:ea typeface="Arial"/>
              <a:cs typeface="Arial"/>
              <a:sym typeface="Arial"/>
            </a:endParaRPr>
          </a:p>
          <a:p>
            <a:pPr indent="-330200" lvl="0" marL="457200" rtl="0" algn="l">
              <a:lnSpc>
                <a:spcPct val="150000"/>
              </a:lnSpc>
              <a:spcBef>
                <a:spcPts val="0"/>
              </a:spcBef>
              <a:spcAft>
                <a:spcPts val="0"/>
              </a:spcAft>
              <a:buSzPts val="1600"/>
              <a:buFont typeface="Arial"/>
              <a:buChar char="★"/>
            </a:pPr>
            <a:r>
              <a:rPr lang="et" sz="1600">
                <a:latin typeface="Arial"/>
                <a:ea typeface="Arial"/>
                <a:cs typeface="Arial"/>
                <a:sym typeface="Arial"/>
              </a:rPr>
              <a:t>Veider toode: VinüülDisk - tavalise muusika CD ja vinüülplaadi hübriid</a:t>
            </a:r>
            <a:endParaRPr sz="1600">
              <a:latin typeface="Arial"/>
              <a:ea typeface="Arial"/>
              <a:cs typeface="Arial"/>
              <a:sym typeface="Arial"/>
            </a:endParaRPr>
          </a:p>
          <a:p>
            <a:pPr indent="-330200" lvl="0" marL="457200" rtl="0" algn="l">
              <a:lnSpc>
                <a:spcPct val="150000"/>
              </a:lnSpc>
              <a:spcBef>
                <a:spcPts val="0"/>
              </a:spcBef>
              <a:spcAft>
                <a:spcPts val="0"/>
              </a:spcAft>
              <a:buSzPts val="1600"/>
              <a:buFont typeface="Arial"/>
              <a:buChar char="★"/>
            </a:pPr>
            <a:r>
              <a:rPr lang="et" sz="1600">
                <a:latin typeface="Arial"/>
                <a:ea typeface="Arial"/>
                <a:cs typeface="Arial"/>
                <a:sym typeface="Arial"/>
              </a:rPr>
              <a:t>Vinüüli kiht mahutab 3 minutit muusikat, mida saab kuulata vinüülimängijaga.</a:t>
            </a:r>
            <a:br>
              <a:rPr lang="et" sz="1600">
                <a:latin typeface="Arial"/>
                <a:ea typeface="Arial"/>
                <a:cs typeface="Arial"/>
                <a:sym typeface="Arial"/>
              </a:rPr>
            </a:br>
            <a:r>
              <a:rPr lang="et" sz="1600">
                <a:latin typeface="Arial"/>
                <a:ea typeface="Arial"/>
                <a:cs typeface="Arial"/>
                <a:sym typeface="Arial"/>
              </a:rPr>
              <a:t>CD osa saab CD mängijaga kuulata</a:t>
            </a:r>
            <a:endParaRPr sz="1600">
              <a:highlight>
                <a:srgbClr val="FFFFFF"/>
              </a:highlight>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Esimene kodukasutajale mõeldud</a:t>
            </a:r>
            <a:br>
              <a:rPr lang="et" sz="1600">
                <a:latin typeface="Arial"/>
                <a:ea typeface="Arial"/>
                <a:cs typeface="Arial"/>
                <a:sym typeface="Arial"/>
              </a:rPr>
            </a:br>
            <a:r>
              <a:rPr lang="et" sz="1600">
                <a:latin typeface="Arial"/>
                <a:ea typeface="Arial"/>
                <a:cs typeface="Arial"/>
                <a:sym typeface="Arial"/>
              </a:rPr>
              <a:t>CD-mängija oli Sony CDP-101 ja tuli</a:t>
            </a:r>
            <a:br>
              <a:rPr lang="et" sz="1600">
                <a:latin typeface="Arial"/>
                <a:ea typeface="Arial"/>
                <a:cs typeface="Arial"/>
                <a:sym typeface="Arial"/>
              </a:rPr>
            </a:br>
            <a:r>
              <a:rPr lang="et" sz="1600">
                <a:latin typeface="Arial"/>
                <a:ea typeface="Arial"/>
                <a:cs typeface="Arial"/>
                <a:sym typeface="Arial"/>
              </a:rPr>
              <a:t>müügile 1982 oktoobris makstes $780</a:t>
            </a:r>
            <a:endParaRPr sz="1600"/>
          </a:p>
        </p:txBody>
      </p:sp>
      <p:pic>
        <p:nvPicPr>
          <p:cNvPr id="176" name="Google Shape;176;p28"/>
          <p:cNvPicPr preferRelativeResize="0"/>
          <p:nvPr/>
        </p:nvPicPr>
        <p:blipFill>
          <a:blip r:embed="rId3">
            <a:alphaModFix/>
          </a:blip>
          <a:stretch>
            <a:fillRect/>
          </a:stretch>
        </p:blipFill>
        <p:spPr>
          <a:xfrm>
            <a:off x="5070200" y="2978025"/>
            <a:ext cx="3722600" cy="1853050"/>
          </a:xfrm>
          <a:prstGeom prst="rect">
            <a:avLst/>
          </a:prstGeom>
          <a:noFill/>
          <a:ln>
            <a:noFill/>
          </a:ln>
        </p:spPr>
      </p:pic>
      <p:sp>
        <p:nvSpPr>
          <p:cNvPr id="177" name="Google Shape;177;p28"/>
          <p:cNvSpPr txBox="1"/>
          <p:nvPr/>
        </p:nvSpPr>
        <p:spPr>
          <a:xfrm>
            <a:off x="7291775" y="4501225"/>
            <a:ext cx="1431900" cy="33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t" sz="1200">
                <a:latin typeface="Open Sans"/>
                <a:ea typeface="Open Sans"/>
                <a:cs typeface="Open Sans"/>
                <a:sym typeface="Open Sans"/>
              </a:rPr>
              <a:t>SONY CDP-101</a:t>
            </a:r>
            <a:endParaRPr sz="1200">
              <a:latin typeface="Open Sans"/>
              <a:ea typeface="Open Sans"/>
              <a:cs typeface="Open Sans"/>
              <a:sym typeface="Open Sans"/>
            </a:endParaRPr>
          </a:p>
        </p:txBody>
      </p:sp>
      <p:sp>
        <p:nvSpPr>
          <p:cNvPr id="178" name="Google Shape;178;p28"/>
          <p:cNvSpPr txBox="1"/>
          <p:nvPr/>
        </p:nvSpPr>
        <p:spPr>
          <a:xfrm>
            <a:off x="4850825" y="4771050"/>
            <a:ext cx="5267700" cy="18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t" sz="1000">
                <a:latin typeface="Open Sans"/>
                <a:ea typeface="Open Sans"/>
                <a:cs typeface="Open Sans"/>
                <a:sym typeface="Open Sans"/>
              </a:rPr>
              <a:t>https://en.wikipedia.org/wiki/Sony_CDP-101#/media/File:CDP101a.jpg</a:t>
            </a:r>
            <a:endParaRPr sz="1000">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DVD</a:t>
            </a:r>
            <a:endParaRPr/>
          </a:p>
        </p:txBody>
      </p:sp>
      <p:sp>
        <p:nvSpPr>
          <p:cNvPr id="184" name="Google Shape;184;p29"/>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t" sz="1600"/>
              <a:t>Mitmed firmad proovisid samaaegselt</a:t>
            </a:r>
            <a:br>
              <a:rPr lang="et" sz="1600"/>
            </a:br>
            <a:r>
              <a:rPr lang="et" sz="1600"/>
              <a:t>mitut erinevat DVD standardit luua</a:t>
            </a:r>
            <a:endParaRPr sz="1600"/>
          </a:p>
          <a:p>
            <a:pPr indent="-330200" lvl="0" marL="457200" rtl="0" algn="l">
              <a:spcBef>
                <a:spcPts val="0"/>
              </a:spcBef>
              <a:spcAft>
                <a:spcPts val="0"/>
              </a:spcAft>
              <a:buSzPts val="1600"/>
              <a:buChar char="★"/>
            </a:pPr>
            <a:r>
              <a:rPr lang="et" sz="1600"/>
              <a:t>Tänase DVD standardi lõid 1996 koostöös</a:t>
            </a:r>
            <a:br>
              <a:rPr lang="et" sz="1600"/>
            </a:br>
            <a:r>
              <a:rPr lang="et" sz="1600"/>
              <a:t>Sony, Philips, Warner ja Toshiba</a:t>
            </a:r>
            <a:endParaRPr sz="1600"/>
          </a:p>
          <a:p>
            <a:pPr indent="-330200" lvl="0" marL="457200" rtl="0" algn="l">
              <a:spcBef>
                <a:spcPts val="0"/>
              </a:spcBef>
              <a:spcAft>
                <a:spcPts val="0"/>
              </a:spcAft>
              <a:buSzPts val="1600"/>
              <a:buChar char="★"/>
            </a:pPr>
            <a:r>
              <a:rPr lang="et" sz="1600"/>
              <a:t>Maht - 4,7 GB </a:t>
            </a:r>
            <a:r>
              <a:rPr lang="et" sz="1600"/>
              <a:t>kiirus - 1x - </a:t>
            </a:r>
            <a:r>
              <a:rPr lang="et" sz="1600">
                <a:solidFill>
                  <a:srgbClr val="1C1917"/>
                </a:solidFill>
                <a:highlight>
                  <a:srgbClr val="FFFFFF"/>
                </a:highlight>
                <a:latin typeface="Arial"/>
                <a:ea typeface="Arial"/>
                <a:cs typeface="Arial"/>
                <a:sym typeface="Arial"/>
              </a:rPr>
              <a:t>36 Mbit/s</a:t>
            </a:r>
            <a:endParaRPr sz="1600">
              <a:solidFill>
                <a:srgbClr val="1C1917"/>
              </a:solidFill>
              <a:highlight>
                <a:srgbClr val="FFFFFF"/>
              </a:highlight>
              <a:latin typeface="Arial"/>
              <a:ea typeface="Arial"/>
              <a:cs typeface="Arial"/>
              <a:sym typeface="Arial"/>
            </a:endParaRPr>
          </a:p>
          <a:p>
            <a:pPr indent="-330200" lvl="0" marL="457200" rtl="0" algn="l">
              <a:spcBef>
                <a:spcPts val="0"/>
              </a:spcBef>
              <a:spcAft>
                <a:spcPts val="0"/>
              </a:spcAft>
              <a:buClr>
                <a:srgbClr val="1C1917"/>
              </a:buClr>
              <a:buSzPts val="1600"/>
              <a:buFont typeface="Arial"/>
              <a:buChar char="★"/>
            </a:pPr>
            <a:r>
              <a:rPr lang="et" sz="1600">
                <a:solidFill>
                  <a:srgbClr val="1C1917"/>
                </a:solidFill>
                <a:highlight>
                  <a:srgbClr val="FFFFFF"/>
                </a:highlight>
                <a:latin typeface="Arial"/>
                <a:ea typeface="Arial"/>
                <a:cs typeface="Arial"/>
                <a:sym typeface="Arial"/>
              </a:rPr>
              <a:t>Kiireim 16x ehk 576 Mbit/s</a:t>
            </a:r>
            <a:endParaRPr sz="1600">
              <a:solidFill>
                <a:srgbClr val="1C1917"/>
              </a:solidFill>
              <a:highlight>
                <a:srgbClr val="FFFFFF"/>
              </a:highlight>
              <a:latin typeface="Arial"/>
              <a:ea typeface="Arial"/>
              <a:cs typeface="Arial"/>
              <a:sym typeface="Arial"/>
            </a:endParaRPr>
          </a:p>
          <a:p>
            <a:pPr indent="-330200" lvl="0" marL="457200" rtl="0" algn="l">
              <a:lnSpc>
                <a:spcPct val="150000"/>
              </a:lnSpc>
              <a:spcBef>
                <a:spcPts val="0"/>
              </a:spcBef>
              <a:spcAft>
                <a:spcPts val="0"/>
              </a:spcAft>
              <a:buClr>
                <a:srgbClr val="1C1917"/>
              </a:buClr>
              <a:buSzPts val="1600"/>
              <a:buFont typeface="Arial"/>
              <a:buChar char="★"/>
            </a:pPr>
            <a:r>
              <a:rPr lang="et" sz="1600">
                <a:latin typeface="Arial"/>
                <a:ea typeface="Arial"/>
                <a:cs typeface="Arial"/>
                <a:sym typeface="Arial"/>
              </a:rPr>
              <a:t>Kuni 4 kihilised (2 poolsed 2 kihilised)</a:t>
            </a:r>
            <a:br>
              <a:rPr lang="et" sz="1600">
                <a:latin typeface="Arial"/>
                <a:ea typeface="Arial"/>
                <a:cs typeface="Arial"/>
                <a:sym typeface="Arial"/>
              </a:rPr>
            </a:br>
            <a:r>
              <a:rPr lang="et" sz="1600">
                <a:latin typeface="Arial"/>
                <a:ea typeface="Arial"/>
                <a:cs typeface="Arial"/>
                <a:sym typeface="Arial"/>
              </a:rPr>
              <a:t>DVD-d 17,08 GB</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DVD laser on punakas, 650 nm lainepikkus</a:t>
            </a:r>
            <a:endParaRPr/>
          </a:p>
        </p:txBody>
      </p:sp>
      <p:sp>
        <p:nvSpPr>
          <p:cNvPr id="185" name="Google Shape;185;p29"/>
          <p:cNvSpPr txBox="1"/>
          <p:nvPr/>
        </p:nvSpPr>
        <p:spPr>
          <a:xfrm>
            <a:off x="1649475" y="4788775"/>
            <a:ext cx="4797600" cy="2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t" sz="900">
                <a:latin typeface="Open Sans"/>
                <a:ea typeface="Open Sans"/>
                <a:cs typeface="Open Sans"/>
                <a:sym typeface="Open Sans"/>
              </a:rPr>
              <a:t>https://pixabay.com/photos/burn-cd-cd-rom-compact-disc-disk-3509504/</a:t>
            </a:r>
            <a:endParaRPr sz="900">
              <a:latin typeface="Open Sans"/>
              <a:ea typeface="Open Sans"/>
              <a:cs typeface="Open Sans"/>
              <a:sym typeface="Open Sans"/>
            </a:endParaRPr>
          </a:p>
        </p:txBody>
      </p:sp>
      <p:pic>
        <p:nvPicPr>
          <p:cNvPr id="186" name="Google Shape;186;p29"/>
          <p:cNvPicPr preferRelativeResize="0"/>
          <p:nvPr/>
        </p:nvPicPr>
        <p:blipFill>
          <a:blip r:embed="rId3">
            <a:alphaModFix/>
          </a:blip>
          <a:stretch>
            <a:fillRect/>
          </a:stretch>
        </p:blipFill>
        <p:spPr>
          <a:xfrm rot="5400000">
            <a:off x="4891713" y="816912"/>
            <a:ext cx="5063674" cy="3429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t"/>
              <a:t>Huvitavad faktid DVD</a:t>
            </a:r>
            <a:endParaRPr/>
          </a:p>
        </p:txBody>
      </p:sp>
      <p:sp>
        <p:nvSpPr>
          <p:cNvPr id="192" name="Google Shape;192;p3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30200" lvl="0" marL="457200" rtl="0" algn="l">
              <a:lnSpc>
                <a:spcPct val="150000"/>
              </a:lnSpc>
              <a:spcBef>
                <a:spcPts val="0"/>
              </a:spcBef>
              <a:spcAft>
                <a:spcPts val="0"/>
              </a:spcAft>
              <a:buSzPts val="1600"/>
              <a:buFont typeface="Arial"/>
              <a:buChar char="★"/>
            </a:pPr>
            <a:r>
              <a:rPr lang="et" sz="1600">
                <a:latin typeface="Arial"/>
                <a:ea typeface="Arial"/>
                <a:cs typeface="Arial"/>
                <a:sym typeface="Arial"/>
              </a:rPr>
              <a:t>DVD kõrgaeg oli 2006 kui müüdi ligikaudu 1,2 miljardit DVD-d peamiselt filmidena</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10-pakk DVD plaat 4€, 1 DVD - 40 senti ja GB 9 senti</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Esimene kodukasutaja DVD-mängija maksis $700 1996 sügisel</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Enne Blu-Ray tootmist tehti ka HD DVD, kuid see formaat ei saanud populaarseks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31"/>
          <p:cNvPicPr preferRelativeResize="0"/>
          <p:nvPr/>
        </p:nvPicPr>
        <p:blipFill>
          <a:blip r:embed="rId3">
            <a:alphaModFix/>
          </a:blip>
          <a:stretch>
            <a:fillRect/>
          </a:stretch>
        </p:blipFill>
        <p:spPr>
          <a:xfrm>
            <a:off x="4719550" y="315925"/>
            <a:ext cx="4676700" cy="3653648"/>
          </a:xfrm>
          <a:prstGeom prst="rect">
            <a:avLst/>
          </a:prstGeom>
          <a:noFill/>
          <a:ln>
            <a:noFill/>
          </a:ln>
        </p:spPr>
      </p:pic>
      <p:sp>
        <p:nvSpPr>
          <p:cNvPr id="198" name="Google Shape;198;p3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Blu-Ray</a:t>
            </a:r>
            <a:endParaRPr/>
          </a:p>
        </p:txBody>
      </p:sp>
      <p:sp>
        <p:nvSpPr>
          <p:cNvPr id="199" name="Google Shape;199;p31"/>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t" sz="1600"/>
              <a:t>1998 aastal esimesed prototüübid - Sony, Philips jpt</a:t>
            </a:r>
            <a:endParaRPr sz="1600"/>
          </a:p>
          <a:p>
            <a:pPr indent="-330200" lvl="0" marL="457200" rtl="0" algn="l">
              <a:spcBef>
                <a:spcPts val="0"/>
              </a:spcBef>
              <a:spcAft>
                <a:spcPts val="0"/>
              </a:spcAft>
              <a:buSzPts val="1600"/>
              <a:buChar char="★"/>
            </a:pPr>
            <a:r>
              <a:rPr lang="et" sz="1600"/>
              <a:t>2006 esimesed filmid Blu-Ray-l:</a:t>
            </a:r>
            <a:br>
              <a:rPr lang="et" sz="1600"/>
            </a:br>
            <a:r>
              <a:rPr lang="et" sz="1400">
                <a:latin typeface="Arial"/>
                <a:ea typeface="Arial"/>
                <a:cs typeface="Arial"/>
                <a:sym typeface="Arial"/>
              </a:rPr>
              <a:t>50 First Dates, The Fifth Element, Hitch,</a:t>
            </a:r>
            <a:br>
              <a:rPr lang="et" sz="1400">
                <a:latin typeface="Arial"/>
                <a:ea typeface="Arial"/>
                <a:cs typeface="Arial"/>
                <a:sym typeface="Arial"/>
              </a:rPr>
            </a:br>
            <a:r>
              <a:rPr lang="et" sz="1400">
                <a:latin typeface="Arial"/>
                <a:ea typeface="Arial"/>
                <a:cs typeface="Arial"/>
                <a:sym typeface="Arial"/>
              </a:rPr>
              <a:t>House of Flying Daggers, Underworld: Evolution, xXx,</a:t>
            </a:r>
            <a:br>
              <a:rPr lang="et" sz="1400">
                <a:latin typeface="Arial"/>
                <a:ea typeface="Arial"/>
                <a:cs typeface="Arial"/>
                <a:sym typeface="Arial"/>
              </a:rPr>
            </a:br>
            <a:r>
              <a:rPr lang="et" sz="1400">
                <a:latin typeface="Arial"/>
                <a:ea typeface="Arial"/>
                <a:cs typeface="Arial"/>
                <a:sym typeface="Arial"/>
              </a:rPr>
              <a:t>Twister ja The Terminator.</a:t>
            </a:r>
            <a:endParaRPr sz="1600"/>
          </a:p>
          <a:p>
            <a:pPr indent="-330200" lvl="0" marL="457200" rtl="0" algn="l">
              <a:spcBef>
                <a:spcPts val="0"/>
              </a:spcBef>
              <a:spcAft>
                <a:spcPts val="0"/>
              </a:spcAft>
              <a:buSzPts val="1600"/>
              <a:buChar char="★"/>
            </a:pPr>
            <a:r>
              <a:rPr lang="et" sz="1600"/>
              <a:t>Maht - 25 GB, kiirus - 1x - </a:t>
            </a:r>
            <a:r>
              <a:rPr lang="et" sz="1600">
                <a:solidFill>
                  <a:srgbClr val="1C1917"/>
                </a:solidFill>
                <a:highlight>
                  <a:srgbClr val="FFFFFF"/>
                </a:highlight>
                <a:latin typeface="Arial"/>
                <a:ea typeface="Arial"/>
                <a:cs typeface="Arial"/>
                <a:sym typeface="Arial"/>
              </a:rPr>
              <a:t>36 Mbit/s</a:t>
            </a:r>
            <a:endParaRPr sz="1600">
              <a:solidFill>
                <a:srgbClr val="1C1917"/>
              </a:solidFill>
              <a:highlight>
                <a:srgbClr val="FFFFFF"/>
              </a:highlight>
              <a:latin typeface="Arial"/>
              <a:ea typeface="Arial"/>
              <a:cs typeface="Arial"/>
              <a:sym typeface="Arial"/>
            </a:endParaRPr>
          </a:p>
          <a:p>
            <a:pPr indent="-330200" lvl="0" marL="457200" rtl="0" algn="l">
              <a:spcBef>
                <a:spcPts val="0"/>
              </a:spcBef>
              <a:spcAft>
                <a:spcPts val="0"/>
              </a:spcAft>
              <a:buClr>
                <a:srgbClr val="1C1917"/>
              </a:buClr>
              <a:buSzPts val="1600"/>
              <a:buFont typeface="Arial"/>
              <a:buChar char="★"/>
            </a:pPr>
            <a:r>
              <a:rPr lang="et" sz="1600">
                <a:solidFill>
                  <a:srgbClr val="1C1917"/>
                </a:solidFill>
                <a:highlight>
                  <a:srgbClr val="FFFFFF"/>
                </a:highlight>
                <a:latin typeface="Arial"/>
                <a:ea typeface="Arial"/>
                <a:cs typeface="Arial"/>
                <a:sym typeface="Arial"/>
              </a:rPr>
              <a:t>Filmide Blu-Ray minimaalselt 2x kiirusega ehk 72 Mbit/s</a:t>
            </a:r>
            <a:endParaRPr sz="1600">
              <a:solidFill>
                <a:srgbClr val="1C1917"/>
              </a:solidFill>
              <a:highlight>
                <a:srgbClr val="FFFFFF"/>
              </a:highlight>
              <a:latin typeface="Arial"/>
              <a:ea typeface="Arial"/>
              <a:cs typeface="Arial"/>
              <a:sym typeface="Arial"/>
            </a:endParaRPr>
          </a:p>
          <a:p>
            <a:pPr indent="-330200" lvl="0" marL="457200" rtl="0" algn="l">
              <a:spcBef>
                <a:spcPts val="0"/>
              </a:spcBef>
              <a:spcAft>
                <a:spcPts val="0"/>
              </a:spcAft>
              <a:buClr>
                <a:srgbClr val="1C1917"/>
              </a:buClr>
              <a:buSzPts val="1600"/>
              <a:buFont typeface="Arial"/>
              <a:buChar char="★"/>
            </a:pPr>
            <a:r>
              <a:rPr lang="et" sz="1600">
                <a:solidFill>
                  <a:srgbClr val="1C1917"/>
                </a:solidFill>
                <a:highlight>
                  <a:srgbClr val="FFFFFF"/>
                </a:highlight>
                <a:latin typeface="Arial"/>
                <a:ea typeface="Arial"/>
                <a:cs typeface="Arial"/>
                <a:sym typeface="Arial"/>
              </a:rPr>
              <a:t>Kiireim 16x ehk 576 Mbit/s</a:t>
            </a:r>
            <a:endParaRPr sz="1600">
              <a:solidFill>
                <a:srgbClr val="1C1917"/>
              </a:solidFill>
              <a:highlight>
                <a:srgbClr val="FFFFFF"/>
              </a:highlight>
              <a:latin typeface="Arial"/>
              <a:ea typeface="Arial"/>
              <a:cs typeface="Arial"/>
              <a:sym typeface="Arial"/>
            </a:endParaRPr>
          </a:p>
          <a:p>
            <a:pPr indent="-330200" lvl="0" marL="457200" rtl="0" algn="l">
              <a:spcBef>
                <a:spcPts val="0"/>
              </a:spcBef>
              <a:spcAft>
                <a:spcPts val="0"/>
              </a:spcAft>
              <a:buClr>
                <a:srgbClr val="1C1917"/>
              </a:buClr>
              <a:buSzPts val="1600"/>
              <a:buFont typeface="Arial"/>
              <a:buChar char="★"/>
            </a:pPr>
            <a:r>
              <a:rPr lang="et" sz="1600">
                <a:solidFill>
                  <a:srgbClr val="1C1917"/>
                </a:solidFill>
                <a:highlight>
                  <a:srgbClr val="FFFFFF"/>
                </a:highlight>
                <a:latin typeface="Arial"/>
                <a:ea typeface="Arial"/>
                <a:cs typeface="Arial"/>
                <a:sym typeface="Arial"/>
              </a:rPr>
              <a:t>Läbimõõt 120 mm, paksus 1,2 mm, auk 15 mm</a:t>
            </a:r>
            <a:endParaRPr sz="1600">
              <a:solidFill>
                <a:srgbClr val="1C1917"/>
              </a:solidFill>
              <a:highlight>
                <a:srgbClr val="FFFFFF"/>
              </a:highlight>
              <a:latin typeface="Arial"/>
              <a:ea typeface="Arial"/>
              <a:cs typeface="Arial"/>
              <a:sym typeface="Arial"/>
            </a:endParaRPr>
          </a:p>
          <a:p>
            <a:pPr indent="-330200" lvl="0" marL="457200" rtl="0" algn="l">
              <a:spcBef>
                <a:spcPts val="0"/>
              </a:spcBef>
              <a:spcAft>
                <a:spcPts val="0"/>
              </a:spcAft>
              <a:buClr>
                <a:srgbClr val="1C1917"/>
              </a:buClr>
              <a:buSzPts val="1600"/>
              <a:buFont typeface="Arial"/>
              <a:buChar char="★"/>
            </a:pPr>
            <a:r>
              <a:rPr lang="et" sz="1600">
                <a:solidFill>
                  <a:srgbClr val="1C1917"/>
                </a:solidFill>
                <a:highlight>
                  <a:srgbClr val="FFFFFF"/>
                </a:highlight>
                <a:latin typeface="Arial"/>
                <a:ea typeface="Arial"/>
                <a:cs typeface="Arial"/>
                <a:sym typeface="Arial"/>
              </a:rPr>
              <a:t>BD-R, BD-RE</a:t>
            </a:r>
            <a:endParaRPr sz="1600">
              <a:solidFill>
                <a:srgbClr val="1C1917"/>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sz="1600">
              <a:solidFill>
                <a:srgbClr val="1C1917"/>
              </a:solidFill>
              <a:highlight>
                <a:srgbClr val="FFFFFF"/>
              </a:highlight>
              <a:latin typeface="Arial"/>
              <a:ea typeface="Arial"/>
              <a:cs typeface="Arial"/>
              <a:sym typeface="Arial"/>
            </a:endParaRPr>
          </a:p>
        </p:txBody>
      </p:sp>
      <p:sp>
        <p:nvSpPr>
          <p:cNvPr id="200" name="Google Shape;200;p31"/>
          <p:cNvSpPr txBox="1"/>
          <p:nvPr/>
        </p:nvSpPr>
        <p:spPr>
          <a:xfrm>
            <a:off x="4603500" y="3831025"/>
            <a:ext cx="4540500" cy="24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t" sz="900">
                <a:solidFill>
                  <a:schemeClr val="dk1"/>
                </a:solidFill>
              </a:rPr>
              <a:t>https://www.freepik.com/free-photo/compact-disc-with-white-background_990691.htm</a:t>
            </a:r>
            <a:endParaRPr sz="900">
              <a:solidFill>
                <a:schemeClr val="dk1"/>
              </a:solidFill>
            </a:endParaRPr>
          </a:p>
          <a:p>
            <a:pPr indent="0" lvl="0" marL="0" rtl="0" algn="l">
              <a:spcBef>
                <a:spcPts val="0"/>
              </a:spcBef>
              <a:spcAft>
                <a:spcPts val="0"/>
              </a:spcAft>
              <a:buNone/>
            </a:pPr>
            <a:r>
              <a:t/>
            </a:r>
            <a:endParaRPr sz="900">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Magnetlindid</a:t>
            </a:r>
            <a:endParaRPr/>
          </a:p>
        </p:txBody>
      </p:sp>
      <p:sp>
        <p:nvSpPr>
          <p:cNvPr id="69" name="Google Shape;69;p1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23850" lvl="0" marL="457200" rtl="0" algn="l">
              <a:lnSpc>
                <a:spcPct val="110000"/>
              </a:lnSpc>
              <a:spcBef>
                <a:spcPts val="1000"/>
              </a:spcBef>
              <a:spcAft>
                <a:spcPts val="0"/>
              </a:spcAft>
              <a:buSzPts val="1500"/>
              <a:buFont typeface="Arial"/>
              <a:buChar char="★"/>
            </a:pPr>
            <a:r>
              <a:rPr lang="et" sz="1500">
                <a:latin typeface="Arial"/>
                <a:ea typeface="Arial"/>
                <a:cs typeface="Arial"/>
                <a:sym typeface="Arial"/>
              </a:rPr>
              <a:t>Leiutati enne 2. maailmasõda Saksamaal.</a:t>
            </a:r>
            <a:endParaRPr sz="1500">
              <a:latin typeface="Arial"/>
              <a:ea typeface="Arial"/>
              <a:cs typeface="Arial"/>
              <a:sym typeface="Arial"/>
            </a:endParaRPr>
          </a:p>
          <a:p>
            <a:pPr indent="-323850" lvl="0" marL="457200" rtl="0" algn="l">
              <a:lnSpc>
                <a:spcPct val="110000"/>
              </a:lnSpc>
              <a:spcBef>
                <a:spcPts val="0"/>
              </a:spcBef>
              <a:spcAft>
                <a:spcPts val="0"/>
              </a:spcAft>
              <a:buSzPts val="1500"/>
              <a:buFont typeface="Arial"/>
              <a:buChar char="★"/>
            </a:pPr>
            <a:r>
              <a:rPr lang="et" sz="1500">
                <a:latin typeface="Arial"/>
                <a:ea typeface="Arial"/>
                <a:cs typeface="Arial"/>
                <a:sym typeface="Arial"/>
              </a:rPr>
              <a:t>Valmistatud õhukesest plastmassist ribast, mis on kaetud magnetilise materjaliga</a:t>
            </a:r>
            <a:endParaRPr sz="1500">
              <a:latin typeface="Arial"/>
              <a:ea typeface="Arial"/>
              <a:cs typeface="Arial"/>
              <a:sym typeface="Arial"/>
            </a:endParaRPr>
          </a:p>
          <a:p>
            <a:pPr indent="-323850" lvl="0" marL="457200" rtl="0" algn="l">
              <a:lnSpc>
                <a:spcPct val="110000"/>
              </a:lnSpc>
              <a:spcBef>
                <a:spcPts val="0"/>
              </a:spcBef>
              <a:spcAft>
                <a:spcPts val="0"/>
              </a:spcAft>
              <a:buSzPts val="1500"/>
              <a:buFont typeface="Arial"/>
              <a:buChar char="★"/>
            </a:pPr>
            <a:r>
              <a:rPr lang="et" sz="1500">
                <a:latin typeface="Arial"/>
                <a:ea typeface="Arial"/>
                <a:cs typeface="Arial"/>
                <a:sym typeface="Arial"/>
              </a:rPr>
              <a:t>Laialdaselt kasutusel tänase päevani (LTO)</a:t>
            </a:r>
            <a:endParaRPr sz="1500">
              <a:latin typeface="Arial"/>
              <a:ea typeface="Arial"/>
              <a:cs typeface="Arial"/>
              <a:sym typeface="Arial"/>
            </a:endParaRPr>
          </a:p>
          <a:p>
            <a:pPr indent="-323850" lvl="0" marL="457200" rtl="0" algn="l">
              <a:lnSpc>
                <a:spcPct val="110000"/>
              </a:lnSpc>
              <a:spcBef>
                <a:spcPts val="0"/>
              </a:spcBef>
              <a:spcAft>
                <a:spcPts val="0"/>
              </a:spcAft>
              <a:buSzPts val="1500"/>
              <a:buFont typeface="Arial"/>
              <a:buChar char="★"/>
            </a:pPr>
            <a:r>
              <a:rPr lang="et" sz="1500">
                <a:latin typeface="Arial"/>
                <a:ea typeface="Arial"/>
                <a:cs typeface="Arial"/>
                <a:sym typeface="Arial"/>
              </a:rPr>
              <a:t>2023 aastal jätkuvalt üks soodsamaid andmete salvestusviise (ca 0,0095$/GB)</a:t>
            </a:r>
            <a:endParaRPr sz="1500">
              <a:latin typeface="Arial"/>
              <a:ea typeface="Arial"/>
              <a:cs typeface="Arial"/>
              <a:sym typeface="Arial"/>
            </a:endParaRPr>
          </a:p>
        </p:txBody>
      </p:sp>
      <p:pic>
        <p:nvPicPr>
          <p:cNvPr id="70" name="Google Shape;70;p14"/>
          <p:cNvPicPr preferRelativeResize="0"/>
          <p:nvPr/>
        </p:nvPicPr>
        <p:blipFill>
          <a:blip r:embed="rId3">
            <a:alphaModFix/>
          </a:blip>
          <a:stretch>
            <a:fillRect/>
          </a:stretch>
        </p:blipFill>
        <p:spPr>
          <a:xfrm>
            <a:off x="1777525" y="2480613"/>
            <a:ext cx="2038450" cy="1950775"/>
          </a:xfrm>
          <a:prstGeom prst="rect">
            <a:avLst/>
          </a:prstGeom>
          <a:noFill/>
          <a:ln>
            <a:noFill/>
          </a:ln>
        </p:spPr>
      </p:pic>
      <p:pic>
        <p:nvPicPr>
          <p:cNvPr id="71" name="Google Shape;71;p14"/>
          <p:cNvPicPr preferRelativeResize="0"/>
          <p:nvPr/>
        </p:nvPicPr>
        <p:blipFill>
          <a:blip r:embed="rId4">
            <a:alphaModFix/>
          </a:blip>
          <a:stretch>
            <a:fillRect/>
          </a:stretch>
        </p:blipFill>
        <p:spPr>
          <a:xfrm>
            <a:off x="4305260" y="2533350"/>
            <a:ext cx="2334866" cy="21086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t"/>
              <a:t>Huvitavad faktid</a:t>
            </a:r>
            <a:endParaRPr/>
          </a:p>
        </p:txBody>
      </p:sp>
      <p:sp>
        <p:nvSpPr>
          <p:cNvPr id="206" name="Google Shape;206;p32"/>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Esimene eesti film Blu-Ray-l ilmus 2013 - </a:t>
            </a:r>
            <a:r>
              <a:rPr lang="et" sz="1650">
                <a:solidFill>
                  <a:srgbClr val="333333"/>
                </a:solidFill>
                <a:highlight>
                  <a:srgbClr val="FFFFFF"/>
                </a:highlight>
                <a:latin typeface="Arial"/>
                <a:ea typeface="Arial"/>
                <a:cs typeface="Arial"/>
                <a:sym typeface="Arial"/>
              </a:rPr>
              <a:t>Hardi Volmeri </a:t>
            </a:r>
            <a:r>
              <a:rPr lang="et" sz="1600">
                <a:latin typeface="Arial"/>
                <a:ea typeface="Arial"/>
                <a:cs typeface="Arial"/>
                <a:sym typeface="Arial"/>
              </a:rPr>
              <a:t>“</a:t>
            </a:r>
            <a:r>
              <a:rPr lang="et" sz="1650">
                <a:solidFill>
                  <a:srgbClr val="333333"/>
                </a:solidFill>
                <a:highlight>
                  <a:srgbClr val="FFFFFF"/>
                </a:highlight>
                <a:latin typeface="Arial"/>
                <a:ea typeface="Arial"/>
                <a:cs typeface="Arial"/>
                <a:sym typeface="Arial"/>
              </a:rPr>
              <a:t>Elavad pildid”</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Blu-Ray laser on lillakas sinine ja kasutab 405 nm lainepikkust.</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10-pakk Blu-Ray toorikuid 10€,</a:t>
            </a:r>
            <a:br>
              <a:rPr lang="et" sz="1600">
                <a:latin typeface="Arial"/>
                <a:ea typeface="Arial"/>
                <a:cs typeface="Arial"/>
                <a:sym typeface="Arial"/>
              </a:rPr>
            </a:br>
            <a:r>
              <a:rPr lang="et" sz="1600">
                <a:latin typeface="Arial"/>
                <a:ea typeface="Arial"/>
                <a:cs typeface="Arial"/>
                <a:sym typeface="Arial"/>
              </a:rPr>
              <a:t>1 Blu-Ray plaat 1€ ja GB 4 senti.</a:t>
            </a:r>
            <a:br>
              <a:rPr lang="et" sz="1600">
                <a:latin typeface="Arial"/>
                <a:ea typeface="Arial"/>
                <a:cs typeface="Arial"/>
                <a:sym typeface="Arial"/>
              </a:rPr>
            </a:br>
            <a:r>
              <a:rPr lang="et" sz="1600">
                <a:latin typeface="Arial"/>
                <a:ea typeface="Arial"/>
                <a:cs typeface="Arial"/>
                <a:sym typeface="Arial"/>
              </a:rPr>
              <a:t>1 TB hinnaks tuleb 40€ - võrreldav soodsamate SSD hindadega.</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BDXL formaat mahutab kuni 100 GB korduvalt ülekirjutavatele plaatidele </a:t>
            </a:r>
            <a:endParaRPr sz="1600">
              <a:latin typeface="Arial"/>
              <a:ea typeface="Arial"/>
              <a:cs typeface="Arial"/>
              <a:sym typeface="Arial"/>
            </a:endParaRPr>
          </a:p>
          <a:p>
            <a:pPr indent="-330200" lvl="0" marL="457200" rtl="0" algn="just">
              <a:lnSpc>
                <a:spcPct val="150000"/>
              </a:lnSpc>
              <a:spcBef>
                <a:spcPts val="0"/>
              </a:spcBef>
              <a:spcAft>
                <a:spcPts val="0"/>
              </a:spcAft>
              <a:buSzPts val="1600"/>
              <a:buFont typeface="Arial"/>
              <a:buChar char="★"/>
            </a:pPr>
            <a:r>
              <a:rPr lang="et" sz="1600">
                <a:latin typeface="Arial"/>
                <a:ea typeface="Arial"/>
                <a:cs typeface="Arial"/>
                <a:sym typeface="Arial"/>
              </a:rPr>
              <a:t>ja 128 GB ühekordselt kirjutavatele plaatidele.</a:t>
            </a:r>
            <a:endParaRPr sz="1600">
              <a:latin typeface="Arial"/>
              <a:ea typeface="Arial"/>
              <a:cs typeface="Arial"/>
              <a:sym typeface="Arial"/>
            </a:endParaRPr>
          </a:p>
          <a:p>
            <a:pPr indent="-330200" lvl="0" marL="457200" rtl="0" algn="l">
              <a:spcBef>
                <a:spcPts val="0"/>
              </a:spcBef>
              <a:spcAft>
                <a:spcPts val="0"/>
              </a:spcAft>
              <a:buClr>
                <a:srgbClr val="1C1917"/>
              </a:buClr>
              <a:buSzPts val="1600"/>
              <a:buFont typeface="Arial"/>
              <a:buChar char="★"/>
            </a:pPr>
            <a:r>
              <a:rPr lang="et" sz="1600">
                <a:solidFill>
                  <a:srgbClr val="1C1917"/>
                </a:solidFill>
                <a:highlight>
                  <a:schemeClr val="lt1"/>
                </a:highlight>
                <a:latin typeface="Arial"/>
                <a:ea typeface="Arial"/>
                <a:cs typeface="Arial"/>
                <a:sym typeface="Arial"/>
              </a:rPr>
              <a:t>Aeglasem kui HDD ja SSD</a:t>
            </a:r>
            <a:endParaRPr sz="1600">
              <a:solidFill>
                <a:srgbClr val="1C1917"/>
              </a:solidFill>
              <a:highlight>
                <a:schemeClr val="lt1"/>
              </a:highlight>
              <a:latin typeface="Arial"/>
              <a:ea typeface="Arial"/>
              <a:cs typeface="Arial"/>
              <a:sym typeface="Arial"/>
            </a:endParaRPr>
          </a:p>
          <a:p>
            <a:pPr indent="-330200" lvl="0" marL="457200" rtl="0" algn="l">
              <a:spcBef>
                <a:spcPts val="0"/>
              </a:spcBef>
              <a:spcAft>
                <a:spcPts val="0"/>
              </a:spcAft>
              <a:buClr>
                <a:srgbClr val="1C1917"/>
              </a:buClr>
              <a:buSzPts val="1600"/>
              <a:buFont typeface="Arial"/>
              <a:buChar char="★"/>
            </a:pPr>
            <a:r>
              <a:rPr lang="et" sz="1600">
                <a:solidFill>
                  <a:srgbClr val="1C1917"/>
                </a:solidFill>
                <a:highlight>
                  <a:schemeClr val="lt1"/>
                </a:highlight>
                <a:latin typeface="Arial"/>
                <a:ea typeface="Arial"/>
                <a:cs typeface="Arial"/>
                <a:sym typeface="Arial"/>
              </a:rPr>
              <a:t>Töökindel andmete pikaaegsemaks säilitamiseks</a:t>
            </a:r>
            <a:endParaRPr sz="1600">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Pilvesalvestus ja NAS (Network-Attached Storage)</a:t>
            </a:r>
            <a:endParaRPr/>
          </a:p>
        </p:txBody>
      </p:sp>
      <p:sp>
        <p:nvSpPr>
          <p:cNvPr id="212" name="Google Shape;212;p33"/>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17500" lvl="0" marL="457200" rtl="0" algn="just">
              <a:spcBef>
                <a:spcPts val="0"/>
              </a:spcBef>
              <a:spcAft>
                <a:spcPts val="0"/>
              </a:spcAft>
              <a:buSzPts val="1400"/>
              <a:buFont typeface="Arial"/>
              <a:buChar char="★"/>
            </a:pPr>
            <a:r>
              <a:rPr lang="et" sz="1400">
                <a:latin typeface="Arial"/>
                <a:ea typeface="Arial"/>
                <a:cs typeface="Arial"/>
                <a:sym typeface="Arial"/>
              </a:rPr>
              <a:t>Pilvesalvestus võimaldab salvestada andmeid ja faile Internetis teenuspakkuja kaudu turvalistes serverites</a:t>
            </a:r>
            <a:endParaRPr sz="1400">
              <a:latin typeface="Arial"/>
              <a:ea typeface="Arial"/>
              <a:cs typeface="Arial"/>
              <a:sym typeface="Arial"/>
            </a:endParaRPr>
          </a:p>
          <a:p>
            <a:pPr indent="-317500" lvl="0" marL="457200" rtl="0" algn="just">
              <a:spcBef>
                <a:spcPts val="0"/>
              </a:spcBef>
              <a:spcAft>
                <a:spcPts val="0"/>
              </a:spcAft>
              <a:buSzPts val="1400"/>
              <a:buFont typeface="Arial"/>
              <a:buChar char="★"/>
            </a:pPr>
            <a:r>
              <a:rPr lang="et" sz="1400">
                <a:latin typeface="Arial"/>
                <a:ea typeface="Arial"/>
                <a:cs typeface="Arial"/>
                <a:sym typeface="Arial"/>
              </a:rPr>
              <a:t>Tuntumaid teenuspakkujad on  ICloud, GoogleDrive, OneDrive, DropBox, Mega jpt.</a:t>
            </a:r>
            <a:endParaRPr sz="1400">
              <a:latin typeface="Arial"/>
              <a:ea typeface="Arial"/>
              <a:cs typeface="Arial"/>
              <a:sym typeface="Arial"/>
            </a:endParaRPr>
          </a:p>
          <a:p>
            <a:pPr indent="-317500" lvl="0" marL="457200" rtl="0" algn="just">
              <a:spcBef>
                <a:spcPts val="0"/>
              </a:spcBef>
              <a:spcAft>
                <a:spcPts val="0"/>
              </a:spcAft>
              <a:buSzPts val="1400"/>
              <a:buFont typeface="Arial"/>
              <a:buChar char="★"/>
            </a:pPr>
            <a:r>
              <a:rPr lang="et" sz="1400">
                <a:latin typeface="Arial"/>
                <a:ea typeface="Arial"/>
                <a:cs typeface="Arial"/>
                <a:sym typeface="Arial"/>
              </a:rPr>
              <a:t>Mega pakub 16TB mahtu 32$/kuus</a:t>
            </a:r>
            <a:endParaRPr sz="1400">
              <a:latin typeface="Arial"/>
              <a:ea typeface="Arial"/>
              <a:cs typeface="Arial"/>
              <a:sym typeface="Arial"/>
            </a:endParaRPr>
          </a:p>
          <a:p>
            <a:pPr indent="0" lvl="0" marL="457200" rtl="0" algn="just">
              <a:spcBef>
                <a:spcPts val="0"/>
              </a:spcBef>
              <a:spcAft>
                <a:spcPts val="0"/>
              </a:spcAft>
              <a:buNone/>
            </a:pPr>
            <a:r>
              <a:t/>
            </a:r>
            <a:endParaRPr sz="1400">
              <a:latin typeface="Arial"/>
              <a:ea typeface="Arial"/>
              <a:cs typeface="Arial"/>
              <a:sym typeface="Arial"/>
            </a:endParaRPr>
          </a:p>
          <a:p>
            <a:pPr indent="-317500" lvl="0" marL="457200" rtl="0" algn="just">
              <a:spcBef>
                <a:spcPts val="0"/>
              </a:spcBef>
              <a:spcAft>
                <a:spcPts val="0"/>
              </a:spcAft>
              <a:buSzPts val="1400"/>
              <a:buFont typeface="Arial"/>
              <a:buChar char="★"/>
            </a:pPr>
            <a:r>
              <a:rPr lang="et" sz="1400">
                <a:latin typeface="Arial"/>
                <a:ea typeface="Arial"/>
                <a:cs typeface="Arial"/>
                <a:sym typeface="Arial"/>
              </a:rPr>
              <a:t>NAS-seade on võrku ühendatud salvestusseade, mis võimaldab volitatud kasutajatel sinna andmeid salvestada ja hankida</a:t>
            </a:r>
            <a:endParaRPr sz="1400">
              <a:latin typeface="Arial"/>
              <a:ea typeface="Arial"/>
              <a:cs typeface="Arial"/>
              <a:sym typeface="Arial"/>
            </a:endParaRPr>
          </a:p>
          <a:p>
            <a:pPr indent="-317500" lvl="0" marL="457200" rtl="0" algn="just">
              <a:spcBef>
                <a:spcPts val="0"/>
              </a:spcBef>
              <a:spcAft>
                <a:spcPts val="0"/>
              </a:spcAft>
              <a:buSzPts val="1400"/>
              <a:buFont typeface="Arial"/>
              <a:buChar char="★"/>
            </a:pPr>
            <a:r>
              <a:rPr lang="et" sz="1400">
                <a:latin typeface="Arial"/>
                <a:ea typeface="Arial"/>
                <a:cs typeface="Arial"/>
                <a:sym typeface="Arial"/>
              </a:rPr>
              <a:t>Võimalik ka tavaline HDD või SSD</a:t>
            </a:r>
            <a:endParaRPr sz="1400">
              <a:latin typeface="Arial"/>
              <a:ea typeface="Arial"/>
              <a:cs typeface="Arial"/>
              <a:sym typeface="Arial"/>
            </a:endParaRPr>
          </a:p>
          <a:p>
            <a:pPr indent="0" lvl="0" marL="0" rtl="0" algn="just">
              <a:spcBef>
                <a:spcPts val="0"/>
              </a:spcBef>
              <a:spcAft>
                <a:spcPts val="0"/>
              </a:spcAft>
              <a:buNone/>
            </a:pPr>
            <a:r>
              <a:rPr lang="et" sz="1400">
                <a:latin typeface="Arial"/>
                <a:ea typeface="Arial"/>
                <a:cs typeface="Arial"/>
                <a:sym typeface="Arial"/>
              </a:rPr>
              <a:t>          ühendada ruuteriga ja luua koju pilveteenus</a:t>
            </a:r>
            <a:endParaRPr sz="1400">
              <a:latin typeface="Arial"/>
              <a:ea typeface="Arial"/>
              <a:cs typeface="Arial"/>
              <a:sym typeface="Arial"/>
            </a:endParaRPr>
          </a:p>
          <a:p>
            <a:pPr indent="0" lvl="0" marL="457200" rtl="0" algn="just">
              <a:spcBef>
                <a:spcPts val="0"/>
              </a:spcBef>
              <a:spcAft>
                <a:spcPts val="0"/>
              </a:spcAft>
              <a:buNone/>
            </a:pPr>
            <a:r>
              <a:t/>
            </a:r>
            <a:endParaRPr sz="1200">
              <a:latin typeface="Arial"/>
              <a:ea typeface="Arial"/>
              <a:cs typeface="Arial"/>
              <a:sym typeface="Arial"/>
            </a:endParaRPr>
          </a:p>
        </p:txBody>
      </p:sp>
      <p:pic>
        <p:nvPicPr>
          <p:cNvPr id="213" name="Google Shape;213;p33"/>
          <p:cNvPicPr preferRelativeResize="0"/>
          <p:nvPr/>
        </p:nvPicPr>
        <p:blipFill>
          <a:blip r:embed="rId3">
            <a:alphaModFix/>
          </a:blip>
          <a:stretch>
            <a:fillRect/>
          </a:stretch>
        </p:blipFill>
        <p:spPr>
          <a:xfrm>
            <a:off x="4528875" y="2836225"/>
            <a:ext cx="4020274" cy="1601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Disketid</a:t>
            </a:r>
            <a:endParaRPr/>
          </a:p>
        </p:txBody>
      </p:sp>
      <p:sp>
        <p:nvSpPr>
          <p:cNvPr id="77" name="Google Shape;77;p15"/>
          <p:cNvSpPr txBox="1"/>
          <p:nvPr>
            <p:ph idx="1" type="body"/>
          </p:nvPr>
        </p:nvSpPr>
        <p:spPr>
          <a:xfrm>
            <a:off x="311700" y="1147225"/>
            <a:ext cx="8520600" cy="3354000"/>
          </a:xfrm>
          <a:prstGeom prst="rect">
            <a:avLst/>
          </a:prstGeom>
        </p:spPr>
        <p:txBody>
          <a:bodyPr anchorCtr="0" anchor="t" bIns="91425" lIns="91425" spcFirstLastPara="1" rIns="91425" wrap="square" tIns="91425">
            <a:normAutofit/>
          </a:bodyPr>
          <a:lstStyle/>
          <a:p>
            <a:pPr indent="0" lvl="0" marL="0" rtl="0" algn="l">
              <a:lnSpc>
                <a:spcPct val="110000"/>
              </a:lnSpc>
              <a:spcBef>
                <a:spcPts val="1000"/>
              </a:spcBef>
              <a:spcAft>
                <a:spcPts val="0"/>
              </a:spcAft>
              <a:buNone/>
            </a:pPr>
            <a:r>
              <a:rPr b="1" lang="et" sz="1500">
                <a:latin typeface="Arial"/>
                <a:ea typeface="Arial"/>
                <a:cs typeface="Arial"/>
                <a:sym typeface="Arial"/>
              </a:rPr>
              <a:t>Floppy diskett</a:t>
            </a:r>
            <a:endParaRPr b="1" sz="1500">
              <a:latin typeface="Arial"/>
              <a:ea typeface="Arial"/>
              <a:cs typeface="Arial"/>
              <a:sym typeface="Arial"/>
            </a:endParaRPr>
          </a:p>
          <a:p>
            <a:pPr indent="-317500" lvl="0" marL="457200" rtl="0" algn="l">
              <a:lnSpc>
                <a:spcPct val="110000"/>
              </a:lnSpc>
              <a:spcBef>
                <a:spcPts val="1000"/>
              </a:spcBef>
              <a:spcAft>
                <a:spcPts val="0"/>
              </a:spcAft>
              <a:buSzPts val="1400"/>
              <a:buFont typeface="Arial"/>
              <a:buChar char="★"/>
            </a:pPr>
            <a:r>
              <a:rPr lang="et" sz="1400">
                <a:latin typeface="Arial"/>
                <a:ea typeface="Arial"/>
                <a:cs typeface="Arial"/>
                <a:sym typeface="Arial"/>
              </a:rPr>
              <a:t>Esimene floppy leiutati 1971 aastal.</a:t>
            </a:r>
            <a:endParaRPr sz="14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Suurused olid 8, 5¼ ja levinuim 3½ tolli (1,44 MB)</a:t>
            </a:r>
            <a:endParaRPr sz="14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Hilisemal perioodil oli mõne tarkvara paigaldamiseks </a:t>
            </a:r>
            <a:br>
              <a:rPr lang="et" sz="1400">
                <a:latin typeface="Arial"/>
                <a:ea typeface="Arial"/>
                <a:cs typeface="Arial"/>
                <a:sym typeface="Arial"/>
              </a:rPr>
            </a:br>
            <a:r>
              <a:rPr lang="et" sz="1400">
                <a:latin typeface="Arial"/>
                <a:ea typeface="Arial"/>
                <a:cs typeface="Arial"/>
                <a:sym typeface="Arial"/>
              </a:rPr>
              <a:t>vaja 12 ja rohkem disketti</a:t>
            </a:r>
            <a:endParaRPr sz="14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Esimene viirus levis floppyde kaudu. </a:t>
            </a:r>
            <a:endParaRPr sz="14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2016a. olid USA tuumalõhkepead osaliselt veel </a:t>
            </a:r>
            <a:br>
              <a:rPr lang="et" sz="1400">
                <a:latin typeface="Arial"/>
                <a:ea typeface="Arial"/>
                <a:cs typeface="Arial"/>
                <a:sym typeface="Arial"/>
              </a:rPr>
            </a:br>
            <a:r>
              <a:rPr lang="et" sz="1400">
                <a:latin typeface="Arial"/>
                <a:ea typeface="Arial"/>
                <a:cs typeface="Arial"/>
                <a:sym typeface="Arial"/>
              </a:rPr>
              <a:t>seotud floppydega</a:t>
            </a:r>
            <a:endParaRPr sz="1400">
              <a:latin typeface="Arial"/>
              <a:ea typeface="Arial"/>
              <a:cs typeface="Arial"/>
              <a:sym typeface="Arial"/>
            </a:endParaRPr>
          </a:p>
          <a:p>
            <a:pPr indent="0" lvl="0" marL="0" rtl="0" algn="l">
              <a:lnSpc>
                <a:spcPct val="110000"/>
              </a:lnSpc>
              <a:spcBef>
                <a:spcPts val="1000"/>
              </a:spcBef>
              <a:spcAft>
                <a:spcPts val="0"/>
              </a:spcAft>
              <a:buNone/>
            </a:pPr>
            <a:r>
              <a:rPr b="1" lang="et" sz="1500">
                <a:latin typeface="Arial"/>
                <a:ea typeface="Arial"/>
                <a:cs typeface="Arial"/>
                <a:sym typeface="Arial"/>
              </a:rPr>
              <a:t>Superfloppy diskett (ZIP Drive)</a:t>
            </a:r>
            <a:endParaRPr b="1" sz="1500">
              <a:latin typeface="Arial"/>
              <a:ea typeface="Arial"/>
              <a:cs typeface="Arial"/>
              <a:sym typeface="Arial"/>
            </a:endParaRPr>
          </a:p>
          <a:p>
            <a:pPr indent="-317500" lvl="0" marL="457200" rtl="0" algn="l">
              <a:lnSpc>
                <a:spcPct val="110000"/>
              </a:lnSpc>
              <a:spcBef>
                <a:spcPts val="1000"/>
              </a:spcBef>
              <a:spcAft>
                <a:spcPts val="0"/>
              </a:spcAft>
              <a:buSzPts val="1400"/>
              <a:buFont typeface="Arial"/>
              <a:buChar char="★"/>
            </a:pPr>
            <a:r>
              <a:rPr lang="et" sz="1400">
                <a:latin typeface="Arial"/>
                <a:ea typeface="Arial"/>
                <a:cs typeface="Arial"/>
                <a:sym typeface="Arial"/>
              </a:rPr>
              <a:t>Peamine erinevus floppyga on kvaliteetsem magnetkate disketil</a:t>
            </a:r>
            <a:endParaRPr sz="14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Müügis olid 100MB, 250MB ja 750MB disketid</a:t>
            </a:r>
            <a:endParaRPr sz="1400">
              <a:latin typeface="Arial"/>
              <a:ea typeface="Arial"/>
              <a:cs typeface="Arial"/>
              <a:sym typeface="Arial"/>
            </a:endParaRPr>
          </a:p>
        </p:txBody>
      </p:sp>
      <p:pic>
        <p:nvPicPr>
          <p:cNvPr id="78" name="Google Shape;78;p15"/>
          <p:cNvPicPr preferRelativeResize="0"/>
          <p:nvPr/>
        </p:nvPicPr>
        <p:blipFill>
          <a:blip r:embed="rId3">
            <a:alphaModFix/>
          </a:blip>
          <a:stretch>
            <a:fillRect/>
          </a:stretch>
        </p:blipFill>
        <p:spPr>
          <a:xfrm>
            <a:off x="5146625" y="1067900"/>
            <a:ext cx="3544600" cy="2105025"/>
          </a:xfrm>
          <a:prstGeom prst="rect">
            <a:avLst/>
          </a:prstGeom>
          <a:noFill/>
          <a:ln>
            <a:noFill/>
          </a:ln>
        </p:spPr>
      </p:pic>
      <p:pic>
        <p:nvPicPr>
          <p:cNvPr id="79" name="Google Shape;79;p15"/>
          <p:cNvPicPr preferRelativeResize="0"/>
          <p:nvPr/>
        </p:nvPicPr>
        <p:blipFill>
          <a:blip r:embed="rId4">
            <a:alphaModFix/>
          </a:blip>
          <a:stretch>
            <a:fillRect/>
          </a:stretch>
        </p:blipFill>
        <p:spPr>
          <a:xfrm>
            <a:off x="6210502" y="3172925"/>
            <a:ext cx="2480724" cy="18386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Välised kõvakettad</a:t>
            </a:r>
            <a:endParaRPr/>
          </a:p>
        </p:txBody>
      </p:sp>
      <p:sp>
        <p:nvSpPr>
          <p:cNvPr id="85" name="Google Shape;85;p16"/>
          <p:cNvSpPr txBox="1"/>
          <p:nvPr>
            <p:ph idx="1" type="body"/>
          </p:nvPr>
        </p:nvSpPr>
        <p:spPr>
          <a:xfrm>
            <a:off x="311700" y="1147225"/>
            <a:ext cx="8520600" cy="3354000"/>
          </a:xfrm>
          <a:prstGeom prst="rect">
            <a:avLst/>
          </a:prstGeom>
        </p:spPr>
        <p:txBody>
          <a:bodyPr anchorCtr="0" anchor="t" bIns="91425" lIns="91425" spcFirstLastPara="1" rIns="91425" wrap="square" tIns="91425">
            <a:normAutofit/>
          </a:bodyPr>
          <a:lstStyle/>
          <a:p>
            <a:pPr indent="-317500" lvl="0" marL="457200" rtl="0" algn="l">
              <a:lnSpc>
                <a:spcPct val="110000"/>
              </a:lnSpc>
              <a:spcBef>
                <a:spcPts val="1000"/>
              </a:spcBef>
              <a:spcAft>
                <a:spcPts val="0"/>
              </a:spcAft>
              <a:buSzPts val="1400"/>
              <a:buFont typeface="Arial"/>
              <a:buChar char="★"/>
            </a:pPr>
            <a:r>
              <a:rPr lang="et" sz="1400">
                <a:latin typeface="Arial"/>
                <a:ea typeface="Arial"/>
                <a:cs typeface="Arial"/>
                <a:sym typeface="Arial"/>
              </a:rPr>
              <a:t>Esimene HDD oli “väline” kõvaketas (IBM 350 Disk File).</a:t>
            </a:r>
            <a:endParaRPr sz="17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1962a. tõi IBM turule teisaldava kettapakiga (disc pack) IBM 1311 seadmed. </a:t>
            </a:r>
            <a:endParaRPr sz="14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Ketapaki hind ca 1900$. Maht 2.6MB, kiirus 0,0088MBps</a:t>
            </a:r>
            <a:endParaRPr b="1" sz="15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Sisemine kõvaketas oli 80ndate keskosani PC-del haruldane, seega müüdi neid tihti lisavarustusena. </a:t>
            </a:r>
            <a:r>
              <a:rPr lang="et" sz="1400">
                <a:latin typeface="Arial"/>
                <a:ea typeface="Arial"/>
                <a:cs typeface="Arial"/>
                <a:sym typeface="Arial"/>
              </a:rPr>
              <a:t>Näiteks väline kõvaketas  AppleProfile (Apple II arvutile). Maht 5MB, kiirus 0,625MBps</a:t>
            </a:r>
            <a:endParaRPr sz="1400">
              <a:latin typeface="Arial"/>
              <a:ea typeface="Arial"/>
              <a:cs typeface="Arial"/>
              <a:sym typeface="Arial"/>
            </a:endParaRPr>
          </a:p>
        </p:txBody>
      </p:sp>
      <p:pic>
        <p:nvPicPr>
          <p:cNvPr id="86" name="Google Shape;86;p16"/>
          <p:cNvPicPr preferRelativeResize="0"/>
          <p:nvPr/>
        </p:nvPicPr>
        <p:blipFill>
          <a:blip r:embed="rId3">
            <a:alphaModFix/>
          </a:blip>
          <a:stretch>
            <a:fillRect/>
          </a:stretch>
        </p:blipFill>
        <p:spPr>
          <a:xfrm>
            <a:off x="4904850" y="2682700"/>
            <a:ext cx="3075676" cy="2232850"/>
          </a:xfrm>
          <a:prstGeom prst="rect">
            <a:avLst/>
          </a:prstGeom>
          <a:noFill/>
          <a:ln>
            <a:noFill/>
          </a:ln>
        </p:spPr>
      </p:pic>
      <p:pic>
        <p:nvPicPr>
          <p:cNvPr id="87" name="Google Shape;87;p16"/>
          <p:cNvPicPr preferRelativeResize="0"/>
          <p:nvPr/>
        </p:nvPicPr>
        <p:blipFill>
          <a:blip r:embed="rId4">
            <a:alphaModFix/>
          </a:blip>
          <a:stretch>
            <a:fillRect/>
          </a:stretch>
        </p:blipFill>
        <p:spPr>
          <a:xfrm>
            <a:off x="1122850" y="2675175"/>
            <a:ext cx="1781175" cy="2247900"/>
          </a:xfrm>
          <a:prstGeom prst="rect">
            <a:avLst/>
          </a:prstGeom>
          <a:noFill/>
          <a:ln>
            <a:noFill/>
          </a:ln>
        </p:spPr>
      </p:pic>
      <p:pic>
        <p:nvPicPr>
          <p:cNvPr id="88" name="Google Shape;88;p16"/>
          <p:cNvPicPr preferRelativeResize="0"/>
          <p:nvPr/>
        </p:nvPicPr>
        <p:blipFill>
          <a:blip r:embed="rId5">
            <a:alphaModFix/>
          </a:blip>
          <a:stretch>
            <a:fillRect/>
          </a:stretch>
        </p:blipFill>
        <p:spPr>
          <a:xfrm>
            <a:off x="2856975" y="2675175"/>
            <a:ext cx="2047875" cy="2247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Välised kõvakettad</a:t>
            </a:r>
            <a:endParaRPr/>
          </a:p>
        </p:txBody>
      </p:sp>
      <p:sp>
        <p:nvSpPr>
          <p:cNvPr id="94" name="Google Shape;94;p17"/>
          <p:cNvSpPr txBox="1"/>
          <p:nvPr>
            <p:ph idx="1" type="body"/>
          </p:nvPr>
        </p:nvSpPr>
        <p:spPr>
          <a:xfrm>
            <a:off x="311700" y="1147225"/>
            <a:ext cx="4770300" cy="3354000"/>
          </a:xfrm>
          <a:prstGeom prst="rect">
            <a:avLst/>
          </a:prstGeom>
        </p:spPr>
        <p:txBody>
          <a:bodyPr anchorCtr="0" anchor="t" bIns="91425" lIns="91425" spcFirstLastPara="1" rIns="91425" wrap="square" tIns="91425">
            <a:normAutofit lnSpcReduction="10000"/>
          </a:bodyPr>
          <a:lstStyle/>
          <a:p>
            <a:pPr indent="0" lvl="0" marL="0" rtl="0" algn="l">
              <a:lnSpc>
                <a:spcPct val="110000"/>
              </a:lnSpc>
              <a:spcBef>
                <a:spcPts val="1000"/>
              </a:spcBef>
              <a:spcAft>
                <a:spcPts val="0"/>
              </a:spcAft>
              <a:buNone/>
            </a:pPr>
            <a:r>
              <a:rPr b="1" lang="et" sz="1400">
                <a:latin typeface="Arial"/>
                <a:ea typeface="Arial"/>
                <a:cs typeface="Arial"/>
                <a:sym typeface="Arial"/>
              </a:rPr>
              <a:t>SyQuest ja Jaz Drive</a:t>
            </a:r>
            <a:endParaRPr b="1" sz="1400">
              <a:latin typeface="Arial"/>
              <a:ea typeface="Arial"/>
              <a:cs typeface="Arial"/>
              <a:sym typeface="Arial"/>
            </a:endParaRPr>
          </a:p>
          <a:p>
            <a:pPr indent="-317500" lvl="0" marL="457200" rtl="0" algn="l">
              <a:lnSpc>
                <a:spcPct val="110000"/>
              </a:lnSpc>
              <a:spcBef>
                <a:spcPts val="1000"/>
              </a:spcBef>
              <a:spcAft>
                <a:spcPts val="0"/>
              </a:spcAft>
              <a:buSzPts val="1400"/>
              <a:buFont typeface="Arial"/>
              <a:buChar char="★"/>
            </a:pPr>
            <a:r>
              <a:rPr lang="et" sz="1400">
                <a:latin typeface="Arial"/>
                <a:ea typeface="Arial"/>
                <a:cs typeface="Arial"/>
                <a:sym typeface="Arial"/>
              </a:rPr>
              <a:t>Üks esimesi “tänapäevaseid” väliseid kõvakettaid  oli 1983a. loodud SyQuesti kõvakettaga kassett</a:t>
            </a:r>
            <a:r>
              <a:rPr lang="et" sz="1400">
                <a:latin typeface="Arial"/>
                <a:ea typeface="Arial"/>
                <a:cs typeface="Arial"/>
                <a:sym typeface="Arial"/>
              </a:rPr>
              <a:t>.</a:t>
            </a:r>
            <a:endParaRPr sz="14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Esimese generatsiooni disketi maht 5MB (kiirus 0,625MBps), hiljem 44MB, 130Mb ja 250MB</a:t>
            </a:r>
            <a:endParaRPr b="1" sz="14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1995a tulid turule Jaz Drive disketid, mahuga 1GB ja hiljem 2GB</a:t>
            </a:r>
            <a:endParaRPr sz="1400">
              <a:latin typeface="Arial"/>
              <a:ea typeface="Arial"/>
              <a:cs typeface="Arial"/>
              <a:sym typeface="Arial"/>
            </a:endParaRPr>
          </a:p>
          <a:p>
            <a:pPr indent="0" lvl="0" marL="0" rtl="0" algn="l">
              <a:lnSpc>
                <a:spcPct val="110000"/>
              </a:lnSpc>
              <a:spcBef>
                <a:spcPts val="1000"/>
              </a:spcBef>
              <a:spcAft>
                <a:spcPts val="0"/>
              </a:spcAft>
              <a:buNone/>
            </a:pPr>
            <a:r>
              <a:rPr b="1" lang="et" sz="1500">
                <a:latin typeface="Arial"/>
                <a:ea typeface="Arial"/>
                <a:cs typeface="Arial"/>
                <a:sym typeface="Arial"/>
              </a:rPr>
              <a:t>Tänapäeva kõvakettad</a:t>
            </a:r>
            <a:endParaRPr sz="1400">
              <a:latin typeface="Arial"/>
              <a:ea typeface="Arial"/>
              <a:cs typeface="Arial"/>
              <a:sym typeface="Arial"/>
            </a:endParaRPr>
          </a:p>
          <a:p>
            <a:pPr indent="-317500" lvl="0" marL="457200" rtl="0" algn="l">
              <a:lnSpc>
                <a:spcPct val="110000"/>
              </a:lnSpc>
              <a:spcBef>
                <a:spcPts val="1000"/>
              </a:spcBef>
              <a:spcAft>
                <a:spcPts val="0"/>
              </a:spcAft>
              <a:buSzPts val="1400"/>
              <a:buFont typeface="Arial"/>
              <a:buChar char="★"/>
            </a:pPr>
            <a:r>
              <a:rPr lang="et" sz="1400">
                <a:latin typeface="Arial"/>
                <a:ea typeface="Arial"/>
                <a:cs typeface="Arial"/>
                <a:sym typeface="Arial"/>
              </a:rPr>
              <a:t>Enne USB liidese leiutamist vajasid enamus välised kõvakettad eraldi lugemisseadet.</a:t>
            </a:r>
            <a:endParaRPr sz="1400">
              <a:latin typeface="Arial"/>
              <a:ea typeface="Arial"/>
              <a:cs typeface="Arial"/>
              <a:sym typeface="Arial"/>
            </a:endParaRPr>
          </a:p>
          <a:p>
            <a:pPr indent="-317500" lvl="0" marL="457200" rtl="0" algn="l">
              <a:lnSpc>
                <a:spcPct val="110000"/>
              </a:lnSpc>
              <a:spcBef>
                <a:spcPts val="0"/>
              </a:spcBef>
              <a:spcAft>
                <a:spcPts val="0"/>
              </a:spcAft>
              <a:buSzPts val="1400"/>
              <a:buFont typeface="Arial"/>
              <a:buChar char="★"/>
            </a:pPr>
            <a:r>
              <a:rPr lang="et" sz="1400">
                <a:latin typeface="Arial"/>
                <a:ea typeface="Arial"/>
                <a:cs typeface="Arial"/>
                <a:sym typeface="Arial"/>
              </a:rPr>
              <a:t>2023 aastal võimalik soetada juba 22TB mahuga </a:t>
            </a:r>
            <a:br>
              <a:rPr lang="et" sz="1400">
                <a:latin typeface="Arial"/>
                <a:ea typeface="Arial"/>
                <a:cs typeface="Arial"/>
                <a:sym typeface="Arial"/>
              </a:rPr>
            </a:br>
            <a:r>
              <a:rPr lang="et" sz="1400">
                <a:latin typeface="Arial"/>
                <a:ea typeface="Arial"/>
                <a:cs typeface="Arial"/>
                <a:sym typeface="Arial"/>
              </a:rPr>
              <a:t>väliseid kõvakettaid. </a:t>
            </a:r>
            <a:endParaRPr sz="1400">
              <a:latin typeface="Arial"/>
              <a:ea typeface="Arial"/>
              <a:cs typeface="Arial"/>
              <a:sym typeface="Arial"/>
            </a:endParaRPr>
          </a:p>
        </p:txBody>
      </p:sp>
      <p:pic>
        <p:nvPicPr>
          <p:cNvPr id="95" name="Google Shape;95;p17"/>
          <p:cNvPicPr preferRelativeResize="0"/>
          <p:nvPr/>
        </p:nvPicPr>
        <p:blipFill>
          <a:blip r:embed="rId3">
            <a:alphaModFix/>
          </a:blip>
          <a:stretch>
            <a:fillRect/>
          </a:stretch>
        </p:blipFill>
        <p:spPr>
          <a:xfrm>
            <a:off x="4978675" y="711525"/>
            <a:ext cx="3813875" cy="2021650"/>
          </a:xfrm>
          <a:prstGeom prst="rect">
            <a:avLst/>
          </a:prstGeom>
          <a:noFill/>
          <a:ln>
            <a:noFill/>
          </a:ln>
        </p:spPr>
      </p:pic>
      <p:pic>
        <p:nvPicPr>
          <p:cNvPr id="96" name="Google Shape;96;p17"/>
          <p:cNvPicPr preferRelativeResize="0"/>
          <p:nvPr/>
        </p:nvPicPr>
        <p:blipFill>
          <a:blip r:embed="rId4">
            <a:alphaModFix/>
          </a:blip>
          <a:stretch>
            <a:fillRect/>
          </a:stretch>
        </p:blipFill>
        <p:spPr>
          <a:xfrm>
            <a:off x="4978675" y="2733175"/>
            <a:ext cx="3813875" cy="218569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Välkmälu</a:t>
            </a:r>
            <a:endParaRPr/>
          </a:p>
        </p:txBody>
      </p:sp>
      <p:sp>
        <p:nvSpPr>
          <p:cNvPr id="102" name="Google Shape;102;p18"/>
          <p:cNvSpPr txBox="1"/>
          <p:nvPr>
            <p:ph idx="1" type="body"/>
          </p:nvPr>
        </p:nvSpPr>
        <p:spPr>
          <a:xfrm>
            <a:off x="311700" y="1225225"/>
            <a:ext cx="8520600" cy="3354000"/>
          </a:xfrm>
          <a:prstGeom prst="rect">
            <a:avLst/>
          </a:prstGeom>
        </p:spPr>
        <p:txBody>
          <a:bodyPr anchorCtr="0" anchor="t" bIns="91425" lIns="91425" spcFirstLastPara="1" rIns="91425" wrap="square" tIns="91425">
            <a:normAutofit fontScale="92500" lnSpcReduction="20000"/>
          </a:bodyPr>
          <a:lstStyle/>
          <a:p>
            <a:pPr indent="-316706" lvl="0" marL="457200" rtl="0" algn="l">
              <a:lnSpc>
                <a:spcPct val="110000"/>
              </a:lnSpc>
              <a:spcBef>
                <a:spcPts val="1000"/>
              </a:spcBef>
              <a:spcAft>
                <a:spcPts val="0"/>
              </a:spcAft>
              <a:buSzPct val="100000"/>
              <a:buFont typeface="Arial"/>
              <a:buChar char="★"/>
            </a:pPr>
            <a:r>
              <a:rPr lang="et" sz="1500">
                <a:latin typeface="Arial"/>
                <a:ea typeface="Arial"/>
                <a:cs typeface="Arial"/>
                <a:sym typeface="Arial"/>
              </a:rPr>
              <a:t>Välkmälu (inglise keeles flash memory) on säilmälu, milles andmed säilivad ka toite väljalülitamise järel.</a:t>
            </a:r>
            <a:endParaRPr sz="1500">
              <a:latin typeface="Arial"/>
              <a:ea typeface="Arial"/>
              <a:cs typeface="Arial"/>
              <a:sym typeface="Arial"/>
            </a:endParaRPr>
          </a:p>
          <a:p>
            <a:pPr indent="0" lvl="0" marL="0" rtl="0" algn="l">
              <a:lnSpc>
                <a:spcPct val="110000"/>
              </a:lnSpc>
              <a:spcBef>
                <a:spcPts val="1000"/>
              </a:spcBef>
              <a:spcAft>
                <a:spcPts val="0"/>
              </a:spcAft>
              <a:buNone/>
            </a:pPr>
            <a:r>
              <a:rPr lang="et" sz="1500">
                <a:latin typeface="Arial"/>
                <a:ea typeface="Arial"/>
                <a:cs typeface="Arial"/>
                <a:sym typeface="Arial"/>
              </a:rPr>
              <a:t>Näited: </a:t>
            </a:r>
            <a:endParaRPr sz="1500">
              <a:latin typeface="Arial"/>
              <a:ea typeface="Arial"/>
              <a:cs typeface="Arial"/>
              <a:sym typeface="Arial"/>
            </a:endParaRPr>
          </a:p>
          <a:p>
            <a:pPr indent="-316706" lvl="0" marL="457200" rtl="0" algn="l">
              <a:lnSpc>
                <a:spcPct val="110000"/>
              </a:lnSpc>
              <a:spcBef>
                <a:spcPts val="1000"/>
              </a:spcBef>
              <a:spcAft>
                <a:spcPts val="0"/>
              </a:spcAft>
              <a:buSzPct val="100000"/>
              <a:buFont typeface="Arial"/>
              <a:buChar char="❖"/>
            </a:pPr>
            <a:r>
              <a:rPr lang="et" sz="1500">
                <a:latin typeface="Arial"/>
                <a:ea typeface="Arial"/>
                <a:cs typeface="Arial"/>
                <a:sym typeface="Arial"/>
              </a:rPr>
              <a:t>Mälukaart - laialdaselt kasutusel kaasaskantavates seadmetes, nagu digitaalkaamerad, mobiiltelefonid, sülearvutid, tahvelarvutid ja mängukonsoolid.</a:t>
            </a:r>
            <a:endParaRPr sz="1500">
              <a:latin typeface="Arial"/>
              <a:ea typeface="Arial"/>
              <a:cs typeface="Arial"/>
              <a:sym typeface="Arial"/>
            </a:endParaRPr>
          </a:p>
          <a:p>
            <a:pPr indent="-316706" lvl="0" marL="457200" rtl="0" algn="l">
              <a:spcBef>
                <a:spcPts val="0"/>
              </a:spcBef>
              <a:spcAft>
                <a:spcPts val="0"/>
              </a:spcAft>
              <a:buSzPct val="100000"/>
              <a:buFont typeface="Arial"/>
              <a:buChar char="❖"/>
            </a:pPr>
            <a:r>
              <a:rPr lang="et" sz="1500">
                <a:latin typeface="Arial"/>
                <a:ea typeface="Arial"/>
                <a:cs typeface="Arial"/>
                <a:sym typeface="Arial"/>
              </a:rPr>
              <a:t>Mälupulk ehk USB-mälupulk (inglise keeles USB flash drive) on USB-pistikuga kokku ehitatud välkmäluseade.</a:t>
            </a:r>
            <a:endParaRPr sz="1500">
              <a:latin typeface="Arial"/>
              <a:ea typeface="Arial"/>
              <a:cs typeface="Arial"/>
              <a:sym typeface="Arial"/>
            </a:endParaRPr>
          </a:p>
          <a:p>
            <a:pPr indent="0" lvl="0" marL="457200" rtl="0" algn="l">
              <a:spcBef>
                <a:spcPts val="0"/>
              </a:spcBef>
              <a:spcAft>
                <a:spcPts val="0"/>
              </a:spcAft>
              <a:buNone/>
            </a:pPr>
            <a:r>
              <a:t/>
            </a:r>
            <a:endParaRPr sz="1500">
              <a:latin typeface="Arial"/>
              <a:ea typeface="Arial"/>
              <a:cs typeface="Arial"/>
              <a:sym typeface="Arial"/>
            </a:endParaRPr>
          </a:p>
          <a:p>
            <a:pPr indent="-316706" lvl="0" marL="457200" rtl="0" algn="l">
              <a:lnSpc>
                <a:spcPct val="110000"/>
              </a:lnSpc>
              <a:spcBef>
                <a:spcPts val="1000"/>
              </a:spcBef>
              <a:spcAft>
                <a:spcPts val="0"/>
              </a:spcAft>
              <a:buSzPct val="100000"/>
              <a:buFont typeface="Arial"/>
              <a:buChar char="★"/>
            </a:pPr>
            <a:r>
              <a:rPr lang="et" sz="1500">
                <a:latin typeface="Arial"/>
                <a:ea typeface="Arial"/>
                <a:cs typeface="Arial"/>
                <a:sym typeface="Arial"/>
              </a:rPr>
              <a:t>Välkmälu oluliseks puuduseks on piiratud tööiga, sest iga kustutus-kirjutuskord kulutab mäluelemente. </a:t>
            </a:r>
            <a:endParaRPr sz="1500">
              <a:latin typeface="Arial"/>
              <a:ea typeface="Arial"/>
              <a:cs typeface="Arial"/>
              <a:sym typeface="Arial"/>
            </a:endParaRPr>
          </a:p>
          <a:p>
            <a:pPr indent="-316706" lvl="0" marL="457200" rtl="0" algn="l">
              <a:lnSpc>
                <a:spcPct val="110000"/>
              </a:lnSpc>
              <a:spcBef>
                <a:spcPts val="0"/>
              </a:spcBef>
              <a:spcAft>
                <a:spcPts val="0"/>
              </a:spcAft>
              <a:buSzPct val="100000"/>
              <a:buFont typeface="Arial"/>
              <a:buChar char="★"/>
            </a:pPr>
            <a:r>
              <a:rPr lang="et" sz="1500">
                <a:latin typeface="Arial"/>
                <a:ea typeface="Arial"/>
                <a:cs typeface="Arial"/>
                <a:sym typeface="Arial"/>
              </a:rPr>
              <a:t>Leiutajaks oli dr Fujio Masuoka, kui töötas 1980. aastatel Toshibas.</a:t>
            </a:r>
            <a:endParaRPr sz="1500">
              <a:latin typeface="Arial"/>
              <a:ea typeface="Arial"/>
              <a:cs typeface="Arial"/>
              <a:sym typeface="Arial"/>
            </a:endParaRPr>
          </a:p>
          <a:p>
            <a:pPr indent="-316706" lvl="0" marL="457200" rtl="0" algn="l">
              <a:lnSpc>
                <a:spcPct val="110000"/>
              </a:lnSpc>
              <a:spcBef>
                <a:spcPts val="0"/>
              </a:spcBef>
              <a:spcAft>
                <a:spcPts val="0"/>
              </a:spcAft>
              <a:buSzPct val="100000"/>
              <a:buFont typeface="Arial"/>
              <a:buChar char="★"/>
            </a:pPr>
            <a:r>
              <a:rPr lang="et" sz="1500">
                <a:latin typeface="Arial"/>
                <a:ea typeface="Arial"/>
                <a:cs typeface="Arial"/>
                <a:sym typeface="Arial"/>
              </a:rPr>
              <a:t>Mälutüübile andis nimetuse flash (ingl 'välk') Masuoka kolleeg Shoji Ariizumi, sest mälu kustutamise protsess meenutas talle välklambi välgatust.</a:t>
            </a:r>
            <a:endParaRPr sz="1500">
              <a:latin typeface="Arial"/>
              <a:ea typeface="Arial"/>
              <a:cs typeface="Arial"/>
              <a:sym typeface="Arial"/>
            </a:endParaRPr>
          </a:p>
          <a:p>
            <a:pPr indent="0" lvl="0" marL="457200" rtl="0" algn="l">
              <a:spcBef>
                <a:spcPts val="0"/>
              </a:spcBef>
              <a:spcAft>
                <a:spcPts val="0"/>
              </a:spcAft>
              <a:buNone/>
            </a:pPr>
            <a:r>
              <a:t/>
            </a:r>
            <a:endParaRPr sz="15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Huvitavad faktid</a:t>
            </a:r>
            <a:endParaRPr/>
          </a:p>
        </p:txBody>
      </p:sp>
      <p:sp>
        <p:nvSpPr>
          <p:cNvPr id="108" name="Google Shape;108;p19"/>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23850" lvl="0" marL="457200" rtl="0" algn="l">
              <a:lnSpc>
                <a:spcPct val="120000"/>
              </a:lnSpc>
              <a:spcBef>
                <a:spcPts val="1000"/>
              </a:spcBef>
              <a:spcAft>
                <a:spcPts val="0"/>
              </a:spcAft>
              <a:buSzPts val="1500"/>
              <a:buFont typeface="Roboto"/>
              <a:buChar char="★"/>
            </a:pPr>
            <a:r>
              <a:rPr lang="et" sz="1500">
                <a:latin typeface="Roboto"/>
                <a:ea typeface="Roboto"/>
                <a:cs typeface="Roboto"/>
                <a:sym typeface="Roboto"/>
              </a:rPr>
              <a:t>Suurim välktehnoloogia turg on kaasaskantavate seadmete mälukaardid – telefonid, nutitelefonid, kaamerad jne.</a:t>
            </a:r>
            <a:endParaRPr sz="1500">
              <a:latin typeface="Roboto"/>
              <a:ea typeface="Roboto"/>
              <a:cs typeface="Roboto"/>
              <a:sym typeface="Roboto"/>
            </a:endParaRPr>
          </a:p>
          <a:p>
            <a:pPr indent="-323850" lvl="0" marL="457200" rtl="0" algn="l">
              <a:lnSpc>
                <a:spcPct val="120000"/>
              </a:lnSpc>
              <a:spcBef>
                <a:spcPts val="0"/>
              </a:spcBef>
              <a:spcAft>
                <a:spcPts val="0"/>
              </a:spcAft>
              <a:buSzPts val="1500"/>
              <a:buFont typeface="Roboto"/>
              <a:buChar char="★"/>
            </a:pPr>
            <a:r>
              <a:rPr lang="et" sz="1500">
                <a:latin typeface="Roboto"/>
                <a:ea typeface="Roboto"/>
                <a:cs typeface="Roboto"/>
                <a:sym typeface="Roboto"/>
              </a:rPr>
              <a:t>Maailma kalleim mälupulk valmistati Šveitsi juveelifirma “La Maison Shawish” poolt ja see maksis $37 000 (PILDIL)</a:t>
            </a:r>
            <a:endParaRPr sz="1500">
              <a:latin typeface="Roboto"/>
              <a:ea typeface="Roboto"/>
              <a:cs typeface="Roboto"/>
              <a:sym typeface="Roboto"/>
            </a:endParaRPr>
          </a:p>
          <a:p>
            <a:pPr indent="-323850" lvl="0" marL="457200" rtl="0" algn="l">
              <a:lnSpc>
                <a:spcPct val="120000"/>
              </a:lnSpc>
              <a:spcBef>
                <a:spcPts val="0"/>
              </a:spcBef>
              <a:spcAft>
                <a:spcPts val="0"/>
              </a:spcAft>
              <a:buSzPts val="1500"/>
              <a:buFont typeface="Roboto"/>
              <a:buChar char="★"/>
            </a:pPr>
            <a:r>
              <a:rPr lang="et" sz="1500">
                <a:latin typeface="Roboto"/>
                <a:ea typeface="Roboto"/>
                <a:cs typeface="Roboto"/>
                <a:sym typeface="Roboto"/>
              </a:rPr>
              <a:t>Külmkapis hoitaval mälupulgal on pikem säilivusaeg.</a:t>
            </a:r>
            <a:endParaRPr sz="1500">
              <a:latin typeface="Roboto"/>
              <a:ea typeface="Roboto"/>
              <a:cs typeface="Roboto"/>
              <a:sym typeface="Roboto"/>
            </a:endParaRPr>
          </a:p>
          <a:p>
            <a:pPr indent="0" lvl="0" marL="0" rtl="0" algn="l">
              <a:spcBef>
                <a:spcPts val="0"/>
              </a:spcBef>
              <a:spcAft>
                <a:spcPts val="1200"/>
              </a:spcAft>
              <a:buNone/>
            </a:pPr>
            <a:r>
              <a:t/>
            </a:r>
            <a:endParaRPr/>
          </a:p>
        </p:txBody>
      </p:sp>
      <p:pic>
        <p:nvPicPr>
          <p:cNvPr id="109" name="Google Shape;109;p19"/>
          <p:cNvPicPr preferRelativeResize="0"/>
          <p:nvPr/>
        </p:nvPicPr>
        <p:blipFill>
          <a:blip r:embed="rId3">
            <a:alphaModFix/>
          </a:blip>
          <a:stretch>
            <a:fillRect/>
          </a:stretch>
        </p:blipFill>
        <p:spPr>
          <a:xfrm>
            <a:off x="5111475" y="2751175"/>
            <a:ext cx="3493575" cy="1828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0"/>
          <p:cNvPicPr preferRelativeResize="0"/>
          <p:nvPr/>
        </p:nvPicPr>
        <p:blipFill>
          <a:blip r:embed="rId3">
            <a:alphaModFix/>
          </a:blip>
          <a:stretch>
            <a:fillRect/>
          </a:stretch>
        </p:blipFill>
        <p:spPr>
          <a:xfrm>
            <a:off x="5931850" y="101475"/>
            <a:ext cx="3059750" cy="2306113"/>
          </a:xfrm>
          <a:prstGeom prst="rect">
            <a:avLst/>
          </a:prstGeom>
          <a:noFill/>
          <a:ln>
            <a:noFill/>
          </a:ln>
        </p:spPr>
      </p:pic>
      <p:sp>
        <p:nvSpPr>
          <p:cNvPr id="115" name="Google Shape;115;p20"/>
          <p:cNvSpPr txBox="1"/>
          <p:nvPr>
            <p:ph type="title"/>
          </p:nvPr>
        </p:nvSpPr>
        <p:spPr>
          <a:xfrm>
            <a:off x="92600" y="101475"/>
            <a:ext cx="8520600" cy="633900"/>
          </a:xfrm>
          <a:prstGeom prst="rect">
            <a:avLst/>
          </a:prstGeom>
        </p:spPr>
        <p:txBody>
          <a:bodyPr anchorCtr="0" anchor="b" bIns="91425" lIns="91425" spcFirstLastPara="1" rIns="91425" wrap="square" tIns="91425">
            <a:noAutofit/>
          </a:bodyPr>
          <a:lstStyle/>
          <a:p>
            <a:pPr indent="0" lvl="0" marL="0" rtl="0" algn="l">
              <a:lnSpc>
                <a:spcPct val="120000"/>
              </a:lnSpc>
              <a:spcBef>
                <a:spcPts val="1000"/>
              </a:spcBef>
              <a:spcAft>
                <a:spcPts val="600"/>
              </a:spcAft>
              <a:buClr>
                <a:schemeClr val="dk1"/>
              </a:buClr>
              <a:buSzPts val="1100"/>
              <a:buFont typeface="Arial"/>
              <a:buNone/>
            </a:pPr>
            <a:r>
              <a:rPr lang="et" sz="3600"/>
              <a:t>Loomingulised näited USB-kujundusest</a:t>
            </a:r>
            <a:endParaRPr sz="3600"/>
          </a:p>
        </p:txBody>
      </p:sp>
      <p:pic>
        <p:nvPicPr>
          <p:cNvPr id="116" name="Google Shape;116;p20"/>
          <p:cNvPicPr preferRelativeResize="0"/>
          <p:nvPr/>
        </p:nvPicPr>
        <p:blipFill>
          <a:blip r:embed="rId4">
            <a:alphaModFix/>
          </a:blip>
          <a:stretch>
            <a:fillRect/>
          </a:stretch>
        </p:blipFill>
        <p:spPr>
          <a:xfrm>
            <a:off x="427525" y="2829500"/>
            <a:ext cx="2168150" cy="2168150"/>
          </a:xfrm>
          <a:prstGeom prst="rect">
            <a:avLst/>
          </a:prstGeom>
          <a:noFill/>
          <a:ln>
            <a:noFill/>
          </a:ln>
        </p:spPr>
      </p:pic>
      <p:pic>
        <p:nvPicPr>
          <p:cNvPr id="117" name="Google Shape;117;p20"/>
          <p:cNvPicPr preferRelativeResize="0"/>
          <p:nvPr/>
        </p:nvPicPr>
        <p:blipFill>
          <a:blip r:embed="rId5">
            <a:alphaModFix/>
          </a:blip>
          <a:stretch>
            <a:fillRect/>
          </a:stretch>
        </p:blipFill>
        <p:spPr>
          <a:xfrm>
            <a:off x="3133950" y="1646475"/>
            <a:ext cx="3151050" cy="3264800"/>
          </a:xfrm>
          <a:prstGeom prst="rect">
            <a:avLst/>
          </a:prstGeom>
          <a:noFill/>
          <a:ln>
            <a:noFill/>
          </a:ln>
        </p:spPr>
      </p:pic>
      <p:pic>
        <p:nvPicPr>
          <p:cNvPr id="118" name="Google Shape;118;p20"/>
          <p:cNvPicPr preferRelativeResize="0"/>
          <p:nvPr/>
        </p:nvPicPr>
        <p:blipFill>
          <a:blip r:embed="rId6">
            <a:alphaModFix/>
          </a:blip>
          <a:stretch>
            <a:fillRect/>
          </a:stretch>
        </p:blipFill>
        <p:spPr>
          <a:xfrm>
            <a:off x="6479853" y="2455450"/>
            <a:ext cx="2416047" cy="2361675"/>
          </a:xfrm>
          <a:prstGeom prst="rect">
            <a:avLst/>
          </a:prstGeom>
          <a:noFill/>
          <a:ln>
            <a:noFill/>
          </a:ln>
        </p:spPr>
      </p:pic>
      <p:pic>
        <p:nvPicPr>
          <p:cNvPr id="119" name="Google Shape;119;p20"/>
          <p:cNvPicPr preferRelativeResize="0"/>
          <p:nvPr/>
        </p:nvPicPr>
        <p:blipFill>
          <a:blip r:embed="rId7">
            <a:alphaModFix/>
          </a:blip>
          <a:stretch>
            <a:fillRect/>
          </a:stretch>
        </p:blipFill>
        <p:spPr>
          <a:xfrm>
            <a:off x="92600" y="690850"/>
            <a:ext cx="3771000" cy="2514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t"/>
              <a:t>SSD</a:t>
            </a:r>
            <a:endParaRPr/>
          </a:p>
        </p:txBody>
      </p:sp>
      <p:sp>
        <p:nvSpPr>
          <p:cNvPr id="125" name="Google Shape;125;p21"/>
          <p:cNvSpPr txBox="1"/>
          <p:nvPr>
            <p:ph idx="1" type="body"/>
          </p:nvPr>
        </p:nvSpPr>
        <p:spPr>
          <a:xfrm>
            <a:off x="311700" y="1225225"/>
            <a:ext cx="8520600" cy="3354000"/>
          </a:xfrm>
          <a:prstGeom prst="rect">
            <a:avLst/>
          </a:prstGeom>
        </p:spPr>
        <p:txBody>
          <a:bodyPr anchorCtr="0" anchor="ctr" bIns="91425" lIns="91425" spcFirstLastPara="1" rIns="91425" wrap="square" tIns="91425">
            <a:normAutofit/>
          </a:bodyPr>
          <a:lstStyle/>
          <a:p>
            <a:pPr indent="-330200" lvl="0" marL="457200" rtl="0" algn="l">
              <a:spcBef>
                <a:spcPts val="0"/>
              </a:spcBef>
              <a:spcAft>
                <a:spcPts val="0"/>
              </a:spcAft>
              <a:buSzPts val="1600"/>
              <a:buFont typeface="Arial"/>
              <a:buChar char="★"/>
            </a:pPr>
            <a:r>
              <a:rPr lang="et" sz="1600">
                <a:latin typeface="Arial"/>
                <a:ea typeface="Arial"/>
                <a:cs typeface="Arial"/>
                <a:sym typeface="Arial"/>
              </a:rPr>
              <a:t>Kõige algelisem pooljuhtketas töötati välja 1978. aastal USA firma poolt nimega StorageTek mis oli RAM-mälu baasil ning kandis nime STC-4305. </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t" sz="1600">
                <a:latin typeface="Arial"/>
                <a:ea typeface="Arial"/>
                <a:cs typeface="Arial"/>
                <a:sym typeface="Arial"/>
              </a:rPr>
              <a:t>Esialgsed välkmälu baasil juhtkettad olid ennekõike mõeldud sõja- ja kosmosetööstusele. </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t" sz="1600">
                <a:latin typeface="Arial"/>
                <a:ea typeface="Arial"/>
                <a:cs typeface="Arial"/>
                <a:sym typeface="Arial"/>
              </a:rPr>
              <a:t>Massideni jõudsid esimesed SSD kettad 2000. aastatel</a:t>
            </a:r>
            <a:r>
              <a:rPr lang="et" sz="1600">
                <a:latin typeface="Arial"/>
                <a:ea typeface="Arial"/>
                <a:cs typeface="Arial"/>
                <a:sym typeface="Arial"/>
              </a:rPr>
              <a:t>, kus mõni GB maksis võimsa läptopi või auto hinda</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t" sz="1600">
                <a:latin typeface="Arial"/>
                <a:ea typeface="Arial"/>
                <a:cs typeface="Arial"/>
                <a:sym typeface="Arial"/>
              </a:rPr>
              <a:t>Välised SSD andmekandjad võivad olla sama suured kui on nutitelefon või veelgi väiksem</a:t>
            </a:r>
            <a:endParaRPr sz="16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